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20" r:id="rId2"/>
    <p:sldMasterId id="2147483732" r:id="rId3"/>
  </p:sldMasterIdLst>
  <p:notesMasterIdLst>
    <p:notesMasterId r:id="rId52"/>
  </p:notesMasterIdLst>
  <p:handoutMasterIdLst>
    <p:handoutMasterId r:id="rId53"/>
  </p:handoutMasterIdLst>
  <p:sldIdLst>
    <p:sldId id="302" r:id="rId4"/>
    <p:sldId id="257" r:id="rId5"/>
    <p:sldId id="258" r:id="rId6"/>
    <p:sldId id="259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17" r:id="rId15"/>
    <p:sldId id="318" r:id="rId16"/>
    <p:sldId id="322" r:id="rId17"/>
    <p:sldId id="321" r:id="rId18"/>
    <p:sldId id="360" r:id="rId19"/>
    <p:sldId id="323" r:id="rId20"/>
    <p:sldId id="319" r:id="rId21"/>
    <p:sldId id="358" r:id="rId22"/>
    <p:sldId id="325" r:id="rId23"/>
    <p:sldId id="326" r:id="rId24"/>
    <p:sldId id="330" r:id="rId25"/>
    <p:sldId id="336" r:id="rId26"/>
    <p:sldId id="337" r:id="rId27"/>
    <p:sldId id="338" r:id="rId28"/>
    <p:sldId id="328" r:id="rId29"/>
    <p:sldId id="335" r:id="rId30"/>
    <p:sldId id="329" r:id="rId31"/>
    <p:sldId id="339" r:id="rId32"/>
    <p:sldId id="340" r:id="rId33"/>
    <p:sldId id="343" r:id="rId34"/>
    <p:sldId id="341" r:id="rId35"/>
    <p:sldId id="342" r:id="rId36"/>
    <p:sldId id="344" r:id="rId37"/>
    <p:sldId id="345" r:id="rId38"/>
    <p:sldId id="378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56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cDepDai" initials="B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126" autoAdjust="0"/>
  </p:normalViewPr>
  <p:slideViewPr>
    <p:cSldViewPr snapToGrid="0">
      <p:cViewPr>
        <p:scale>
          <a:sx n="73" d="100"/>
          <a:sy n="73" d="100"/>
        </p:scale>
        <p:origin x="-132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apt01925\Desktop\file%20cu&#7889;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Sheet5!$B$27</c:f>
              <c:strCache>
                <c:ptCount val="1"/>
                <c:pt idx="0">
                  <c:v>Bug</c:v>
                </c:pt>
              </c:strCache>
            </c:strRef>
          </c:tx>
          <c:marker>
            <c:symbol val="none"/>
          </c:marker>
          <c:val>
            <c:numRef>
              <c:f>Sheet5!$C$27:$S$27</c:f>
              <c:numCache>
                <c:formatCode>General</c:formatCode>
                <c:ptCount val="17"/>
                <c:pt idx="0">
                  <c:v>0</c:v>
                </c:pt>
                <c:pt idx="1">
                  <c:v>6</c:v>
                </c:pt>
                <c:pt idx="2">
                  <c:v>14</c:v>
                </c:pt>
                <c:pt idx="3">
                  <c:v>20</c:v>
                </c:pt>
                <c:pt idx="4">
                  <c:v>29</c:v>
                </c:pt>
                <c:pt idx="5">
                  <c:v>34</c:v>
                </c:pt>
                <c:pt idx="6">
                  <c:v>42</c:v>
                </c:pt>
                <c:pt idx="7">
                  <c:v>46</c:v>
                </c:pt>
                <c:pt idx="8">
                  <c:v>57</c:v>
                </c:pt>
                <c:pt idx="9">
                  <c:v>67</c:v>
                </c:pt>
                <c:pt idx="10">
                  <c:v>77</c:v>
                </c:pt>
                <c:pt idx="11">
                  <c:v>83</c:v>
                </c:pt>
                <c:pt idx="12">
                  <c:v>89</c:v>
                </c:pt>
                <c:pt idx="13">
                  <c:v>93</c:v>
                </c:pt>
                <c:pt idx="14">
                  <c:v>99</c:v>
                </c:pt>
                <c:pt idx="15">
                  <c:v>100</c:v>
                </c:pt>
                <c:pt idx="16">
                  <c:v>101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Sheet5!$B$28</c:f>
              <c:strCache>
                <c:ptCount val="1"/>
                <c:pt idx="0">
                  <c:v>Test case</c:v>
                </c:pt>
              </c:strCache>
            </c:strRef>
          </c:tx>
          <c:marker>
            <c:symbol val="none"/>
          </c:marker>
          <c:val>
            <c:numRef>
              <c:f>Sheet5!$C$28:$S$28</c:f>
              <c:numCache>
                <c:formatCode>General</c:formatCode>
                <c:ptCount val="17"/>
                <c:pt idx="0">
                  <c:v>511</c:v>
                </c:pt>
                <c:pt idx="1">
                  <c:v>481</c:v>
                </c:pt>
                <c:pt idx="2">
                  <c:v>442</c:v>
                </c:pt>
                <c:pt idx="3">
                  <c:v>412</c:v>
                </c:pt>
                <c:pt idx="4">
                  <c:v>367</c:v>
                </c:pt>
                <c:pt idx="5">
                  <c:v>340</c:v>
                </c:pt>
                <c:pt idx="6">
                  <c:v>302</c:v>
                </c:pt>
                <c:pt idx="7">
                  <c:v>282</c:v>
                </c:pt>
                <c:pt idx="8">
                  <c:v>227</c:v>
                </c:pt>
                <c:pt idx="9">
                  <c:v>177</c:v>
                </c:pt>
                <c:pt idx="10">
                  <c:v>127</c:v>
                </c:pt>
                <c:pt idx="11">
                  <c:v>102</c:v>
                </c:pt>
                <c:pt idx="12">
                  <c:v>79</c:v>
                </c:pt>
                <c:pt idx="13">
                  <c:v>51</c:v>
                </c:pt>
                <c:pt idx="14">
                  <c:v>21</c:v>
                </c:pt>
                <c:pt idx="15">
                  <c:v>5</c:v>
                </c:pt>
                <c:pt idx="1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355008"/>
        <c:axId val="157364992"/>
      </c:lineChart>
      <c:catAx>
        <c:axId val="157355008"/>
        <c:scaling>
          <c:orientation val="minMax"/>
        </c:scaling>
        <c:delete val="0"/>
        <c:axPos val="b"/>
        <c:majorTickMark val="out"/>
        <c:minorTickMark val="none"/>
        <c:tickLblPos val="nextTo"/>
        <c:crossAx val="157364992"/>
        <c:crosses val="autoZero"/>
        <c:auto val="1"/>
        <c:lblAlgn val="ctr"/>
        <c:lblOffset val="100"/>
        <c:noMultiLvlLbl val="0"/>
      </c:catAx>
      <c:valAx>
        <c:axId val="157364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73550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BD7E8-635C-449F-8314-C0E2A52702ED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C9A67-A1F4-458B-A0B4-98B43D241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21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97909-60B9-45F6-B650-35DD0D43ECF8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A3D7C-5D8B-4080-82BC-91E085174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1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9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1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2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48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248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69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091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30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79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6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03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25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55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04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90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4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7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58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96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0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56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45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3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01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16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861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B26EB-B6E3-4948-9875-646094AA7592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25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4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90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34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7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8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3D7C-5D8B-4080-82BC-91E085174451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0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4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3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363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7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656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21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8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32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08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57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7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78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03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06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210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38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38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11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417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598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48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94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344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3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906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0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4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2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9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5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t>12/27/2013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7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://support.microsoft.com/kb/260303/j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eb-japan.org/kidsweb/language/" TargetMode="External"/><Relationship Id="rId5" Type="http://schemas.openxmlformats.org/officeDocument/2006/relationships/hyperlink" Target="http://www.tuhoctiengnhatonline.com/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9" y="0"/>
            <a:ext cx="1496846" cy="11603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2803" y="1821618"/>
            <a:ext cx="3231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smtClean="0">
                <a:ln/>
                <a:solidFill>
                  <a:schemeClr val="accent4"/>
                </a:solidFill>
                <a:effectLst/>
                <a:latin typeface="Showcard Gothic" panose="04020904020102020604" pitchFamily="82" charset="0"/>
              </a:rPr>
              <a:t>IKotoba</a:t>
            </a:r>
            <a:endParaRPr lang="en-US" sz="5400" b="1" cap="none" spc="0">
              <a:ln/>
              <a:solidFill>
                <a:schemeClr val="accent4"/>
              </a:solidFill>
              <a:effectLst/>
              <a:latin typeface="Showcard Gothic" panose="04020904020102020604" pitchFamily="8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860447"/>
              </p:ext>
            </p:extLst>
          </p:nvPr>
        </p:nvGraphicFramePr>
        <p:xfrm>
          <a:off x="724554" y="2656520"/>
          <a:ext cx="7857040" cy="381770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427437"/>
                <a:gridCol w="2353236"/>
                <a:gridCol w="1183341"/>
                <a:gridCol w="1893026"/>
              </a:tblGrid>
              <a:tr h="196787">
                <a:tc gridSpan="4">
                  <a:txBody>
                    <a:bodyPr/>
                    <a:lstStyle/>
                    <a:p>
                      <a:pPr marR="5715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smtClean="0">
                          <a:effectLst/>
                        </a:rPr>
                        <a:t>IKOTOBA Group Members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6787"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ja-JP" altLang="en-US" sz="1700" smtClean="0">
                          <a:effectLst/>
                        </a:rPr>
                        <a:t>スーパーバイザ</a:t>
                      </a:r>
                      <a:endParaRPr lang="en-US" sz="1700" smtClean="0">
                        <a:effectLst/>
                      </a:endParaRPr>
                    </a:p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 smtClean="0">
                          <a:effectLst/>
                        </a:rPr>
                        <a:t>Supervisor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 gridSpan="3"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Mr. Phạm Ngọc Hà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3870">
                <a:tc rowSpan="5">
                  <a:txBody>
                    <a:bodyPr/>
                    <a:lstStyle/>
                    <a:p>
                      <a:pPr marL="0" marR="5715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700" smtClean="0">
                          <a:effectLst/>
                        </a:rPr>
                        <a:t>グループ</a:t>
                      </a:r>
                      <a:r>
                        <a:rPr lang="en-US" sz="1700" smtClean="0">
                          <a:effectLst/>
                        </a:rPr>
                        <a:t> </a:t>
                      </a:r>
                      <a:r>
                        <a:rPr lang="ja-JP" altLang="en-US" sz="1700" smtClean="0">
                          <a:effectLst/>
                        </a:rPr>
                        <a:t>メンバーズ</a:t>
                      </a:r>
                      <a:endParaRPr lang="en-US" sz="1700" smtClean="0">
                        <a:effectLst/>
                      </a:endParaRPr>
                    </a:p>
                    <a:p>
                      <a:pPr marR="5715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 smtClean="0">
                          <a:effectLst/>
                        </a:rPr>
                        <a:t>Group </a:t>
                      </a:r>
                      <a:r>
                        <a:rPr lang="en-US" sz="1700">
                          <a:effectLst/>
                        </a:rPr>
                        <a:t>members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Đinh Văn Bắc 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01705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BacDV01705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</a:tr>
              <a:tr h="425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Lê Thảo Ngọc Hoa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01575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HoaLTN01575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</a:tr>
              <a:tr h="4354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Nguyễn Thị Phương My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01691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MyNTP01691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</a:tr>
              <a:tr h="3768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Nguyễn Thị Thu Trang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01856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TrangNTT01856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</a:tr>
              <a:tr h="4016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Phạm Thị Hà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01925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HaPT01925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</a:tr>
              <a:tr h="550107">
                <a:tc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ja-JP" altLang="en-US" sz="1700" smtClean="0">
                          <a:effectLst/>
                        </a:rPr>
                        <a:t>卒業プロジェクトコード</a:t>
                      </a:r>
                      <a:endParaRPr lang="en-US" sz="1700" smtClean="0">
                        <a:effectLst/>
                      </a:endParaRPr>
                    </a:p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 smtClean="0">
                          <a:effectLst/>
                        </a:rPr>
                        <a:t>Capstone </a:t>
                      </a:r>
                      <a:r>
                        <a:rPr lang="en-US" sz="1700">
                          <a:effectLst/>
                        </a:rPr>
                        <a:t>Project Code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 gridSpan="3">
                  <a:txBody>
                    <a:bodyPr/>
                    <a:lstStyle/>
                    <a:p>
                      <a:pPr marR="5715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700">
                          <a:effectLst/>
                        </a:rPr>
                        <a:t>IK</a:t>
                      </a:r>
                      <a:endParaRPr lang="en-US" sz="15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6548" marR="9654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03658" y="160815"/>
            <a:ext cx="4943981" cy="15388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卒</a:t>
            </a:r>
            <a:r>
              <a:rPr lang="ja-JP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業プロジェク</a:t>
            </a:r>
            <a:r>
              <a:rPr lang="ja-JP" altLang="en-US" sz="54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ト</a:t>
            </a:r>
            <a:endParaRPr lang="en-US" altLang="ja-JP" sz="5400" b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40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(Capstone Project)</a:t>
            </a:r>
            <a:endParaRPr lang="en-US" sz="5400" b="1">
              <a:ln w="6600">
                <a:solidFill>
                  <a:schemeClr val="accent2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37" y="1157346"/>
            <a:ext cx="2112913" cy="15222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2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3183" y="2163083"/>
            <a:ext cx="5437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  <a:hlinkClick r:id="rId4"/>
              </a:rPr>
              <a:t>英語のみをサポートする</a:t>
            </a:r>
            <a:r>
              <a:rPr lang="ja-JP" alt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altLang="ja-JP" sz="20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Support for </a:t>
            </a:r>
            <a:r>
              <a:rPr lang="en-US" altLang="ja-JP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English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only)</a:t>
            </a:r>
            <a:endParaRPr lang="ja-JP" alt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43" y="2652186"/>
            <a:ext cx="6142504" cy="373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4952" y="1359364"/>
            <a:ext cx="858433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1.3.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現在 の サイト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(Existing web)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3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4167" y="1358744"/>
            <a:ext cx="858433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1.4. </a:t>
            </a:r>
            <a:r>
              <a:rPr lang="en-US" sz="3600" dirty="0" err="1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IKotoba</a:t>
            </a:r>
            <a:r>
              <a:rPr lang="ja-JP" alt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の特徴 </a:t>
            </a:r>
            <a:r>
              <a:rPr 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(Feature of </a:t>
            </a:r>
            <a:r>
              <a:rPr lang="en-US" sz="2800" dirty="0" err="1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Ikotoba</a:t>
            </a:r>
            <a:r>
              <a:rPr 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92582" y="2493446"/>
            <a:ext cx="3262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美しい写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真</a:t>
            </a:r>
            <a:endParaRPr lang="en-US" altLang="ja-JP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(Beautiful pictures)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7957" y="5234316"/>
            <a:ext cx="2390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ジョイフル音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(Joyful sound)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7256" y="5081662"/>
            <a:ext cx="2613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アニメーション画像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(Animation image)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6246" y="2332080"/>
            <a:ext cx="10791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ゲーム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(Game)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82" y="3393760"/>
            <a:ext cx="4057642" cy="11867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377" y="3114278"/>
            <a:ext cx="1560879" cy="1466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593976" y="2493446"/>
            <a:ext cx="0" cy="388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11975" y="4814047"/>
            <a:ext cx="6906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76" y="5047537"/>
            <a:ext cx="1524000" cy="1143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8755" y="1388051"/>
            <a:ext cx="8016239" cy="46166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2.1. 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ソフトウェ アプロセス モデル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Software process model)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2.2. 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チーム組織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Team organization)</a:t>
            </a: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2.3. 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プロジェクト計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画 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(Project plan)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2.4. 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コミュニケーション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Communication)</a:t>
            </a:r>
            <a:endParaRPr lang="en-US" sz="28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2.5. 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ツール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Tools)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2.6. 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テクニッ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ク </a:t>
            </a:r>
            <a:r>
              <a:rPr lang="en-US" altLang="ja-JP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Techniques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28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2.7.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リ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ク</a:t>
            </a: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&amp;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問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題管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理 </a:t>
            </a:r>
            <a:r>
              <a:rPr lang="en-US" altLang="ja-JP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Risks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&amp; 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Issue management)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016978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2.1.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ソフトウェ アプロセス モデ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ル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Software process model.)</a:t>
            </a:r>
            <a:endParaRPr lang="en-US" sz="32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96" y="1847975"/>
            <a:ext cx="5395954" cy="36079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4161970" y="5679931"/>
            <a:ext cx="37769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Iterative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プロセス モデル</a:t>
            </a:r>
            <a:endParaRPr lang="en-US" altLang="ja-JP" sz="28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（</a:t>
            </a:r>
            <a:r>
              <a:rPr lang="en-US" altLang="ja-JP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Iterative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Process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Model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）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43"/>
          <p:cNvSpPr txBox="1"/>
          <p:nvPr/>
        </p:nvSpPr>
        <p:spPr>
          <a:xfrm>
            <a:off x="3268808" y="2851661"/>
            <a:ext cx="2133600" cy="92333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プロジェクト管理</a:t>
            </a:r>
            <a:r>
              <a:rPr lang="ja-JP" alt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者</a:t>
            </a:r>
            <a:endParaRPr lang="en-US" altLang="ja-JP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Project manager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BacDV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44"/>
          <p:cNvSpPr txBox="1"/>
          <p:nvPr/>
        </p:nvSpPr>
        <p:spPr>
          <a:xfrm>
            <a:off x="304801" y="4554461"/>
            <a:ext cx="161925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SRS </a:t>
            </a:r>
            <a:r>
              <a:rPr lang="ja-JP" altLang="en-US" dirty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解</a:t>
            </a:r>
            <a:r>
              <a:rPr lang="ja-JP" alt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析</a:t>
            </a:r>
            <a:endParaRPr lang="en-US" altLang="ja-JP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SRS Analysis</a:t>
            </a:r>
            <a:endParaRPr lang="en-US" dirty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TextBox 45"/>
          <p:cNvSpPr txBox="1"/>
          <p:nvPr/>
        </p:nvSpPr>
        <p:spPr>
          <a:xfrm>
            <a:off x="4678508" y="4558340"/>
            <a:ext cx="14478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コーディング </a:t>
            </a:r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Coding </a:t>
            </a:r>
          </a:p>
        </p:txBody>
      </p:sp>
      <p:sp>
        <p:nvSpPr>
          <p:cNvPr id="10" name="TextBox 46"/>
          <p:cNvSpPr txBox="1"/>
          <p:nvPr/>
        </p:nvSpPr>
        <p:spPr>
          <a:xfrm>
            <a:off x="7090683" y="4562690"/>
            <a:ext cx="14478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テスティング</a:t>
            </a:r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14426" y="4036788"/>
            <a:ext cx="670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12" name="Straight Connector 11"/>
          <p:cNvCxnSpPr>
            <a:endCxn id="8" idx="0"/>
          </p:cNvCxnSpPr>
          <p:nvPr/>
        </p:nvCxnSpPr>
        <p:spPr>
          <a:xfrm>
            <a:off x="1114426" y="4041721"/>
            <a:ext cx="0" cy="5127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30117" y="4036788"/>
            <a:ext cx="0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14" name="Straight Connector 13"/>
          <p:cNvCxnSpPr>
            <a:endCxn id="10" idx="0"/>
          </p:cNvCxnSpPr>
          <p:nvPr/>
        </p:nvCxnSpPr>
        <p:spPr>
          <a:xfrm>
            <a:off x="7814583" y="4036788"/>
            <a:ext cx="0" cy="525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15" name="Straight Connector 14"/>
          <p:cNvCxnSpPr>
            <a:stCxn id="6" idx="2"/>
          </p:cNvCxnSpPr>
          <p:nvPr/>
        </p:nvCxnSpPr>
        <p:spPr>
          <a:xfrm>
            <a:off x="4335608" y="3774991"/>
            <a:ext cx="0" cy="2545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6" name="TextBox 52"/>
          <p:cNvSpPr txBox="1"/>
          <p:nvPr/>
        </p:nvSpPr>
        <p:spPr>
          <a:xfrm>
            <a:off x="4048126" y="5829125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Bac</a:t>
            </a:r>
            <a:endParaRPr lang="en-US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DV</a:t>
            </a:r>
            <a:endParaRPr lang="en-US" sz="1200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sp>
        <p:nvSpPr>
          <p:cNvPr id="17" name="TextBox 53"/>
          <p:cNvSpPr txBox="1"/>
          <p:nvPr/>
        </p:nvSpPr>
        <p:spPr>
          <a:xfrm>
            <a:off x="4983308" y="5822391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My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NTP</a:t>
            </a:r>
          </a:p>
        </p:txBody>
      </p:sp>
      <p:sp>
        <p:nvSpPr>
          <p:cNvPr id="18" name="TextBox 54"/>
          <p:cNvSpPr txBox="1"/>
          <p:nvPr/>
        </p:nvSpPr>
        <p:spPr>
          <a:xfrm>
            <a:off x="7896226" y="5830115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Trang</a:t>
            </a:r>
            <a:endParaRPr lang="en-US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NTT</a:t>
            </a:r>
          </a:p>
        </p:txBody>
      </p:sp>
      <p:sp>
        <p:nvSpPr>
          <p:cNvPr id="19" name="TextBox 55"/>
          <p:cNvSpPr txBox="1"/>
          <p:nvPr/>
        </p:nvSpPr>
        <p:spPr>
          <a:xfrm>
            <a:off x="6905626" y="5822392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Ha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PT</a:t>
            </a:r>
            <a:endParaRPr lang="en-US" sz="1200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sp>
        <p:nvSpPr>
          <p:cNvPr id="20" name="TextBox 56"/>
          <p:cNvSpPr txBox="1"/>
          <p:nvPr/>
        </p:nvSpPr>
        <p:spPr>
          <a:xfrm>
            <a:off x="2085976" y="5807630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Bac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DV</a:t>
            </a:r>
            <a:endParaRPr lang="en-US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sp>
        <p:nvSpPr>
          <p:cNvPr id="21" name="TextBox 57"/>
          <p:cNvSpPr txBox="1"/>
          <p:nvPr/>
        </p:nvSpPr>
        <p:spPr>
          <a:xfrm>
            <a:off x="415248" y="5799832"/>
            <a:ext cx="1398355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員</a:t>
            </a:r>
            <a:endParaRPr lang="en-US" altLang="ja-JP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members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>
            <a:endCxn id="20" idx="0"/>
          </p:cNvCxnSpPr>
          <p:nvPr/>
        </p:nvCxnSpPr>
        <p:spPr>
          <a:xfrm>
            <a:off x="2505076" y="5588386"/>
            <a:ext cx="0" cy="2192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23" name="Straight Connector 22"/>
          <p:cNvCxnSpPr>
            <a:stCxn id="9" idx="2"/>
          </p:cNvCxnSpPr>
          <p:nvPr/>
        </p:nvCxnSpPr>
        <p:spPr>
          <a:xfrm>
            <a:off x="5402408" y="5204671"/>
            <a:ext cx="0" cy="3837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58072" y="5553290"/>
            <a:ext cx="18886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25" name="Straight Connector 24"/>
          <p:cNvCxnSpPr>
            <a:endCxn id="19" idx="0"/>
          </p:cNvCxnSpPr>
          <p:nvPr/>
        </p:nvCxnSpPr>
        <p:spPr>
          <a:xfrm>
            <a:off x="7324726" y="5566499"/>
            <a:ext cx="0" cy="255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05076" y="5578881"/>
            <a:ext cx="10180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27" name="Straight Connector 26"/>
          <p:cNvCxnSpPr>
            <a:stCxn id="8" idx="2"/>
            <a:endCxn id="21" idx="0"/>
          </p:cNvCxnSpPr>
          <p:nvPr/>
        </p:nvCxnSpPr>
        <p:spPr>
          <a:xfrm>
            <a:off x="1114426" y="5200792"/>
            <a:ext cx="0" cy="5990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28" name="Straight Connector 27"/>
          <p:cNvCxnSpPr>
            <a:endCxn id="18" idx="0"/>
          </p:cNvCxnSpPr>
          <p:nvPr/>
        </p:nvCxnSpPr>
        <p:spPr>
          <a:xfrm>
            <a:off x="8315326" y="5553290"/>
            <a:ext cx="0" cy="276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29" name="TextBox 65"/>
          <p:cNvSpPr txBox="1"/>
          <p:nvPr/>
        </p:nvSpPr>
        <p:spPr>
          <a:xfrm>
            <a:off x="3268808" y="1931347"/>
            <a:ext cx="21336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監督者 </a:t>
            </a:r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Supervisor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Mr.HaPN</a:t>
            </a:r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>
            <a:stCxn id="29" idx="2"/>
            <a:endCxn id="6" idx="0"/>
          </p:cNvCxnSpPr>
          <p:nvPr/>
        </p:nvCxnSpPr>
        <p:spPr>
          <a:xfrm>
            <a:off x="4335608" y="2577678"/>
            <a:ext cx="0" cy="2739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1" name="TextBox 67"/>
          <p:cNvSpPr txBox="1"/>
          <p:nvPr/>
        </p:nvSpPr>
        <p:spPr>
          <a:xfrm>
            <a:off x="2483675" y="4570188"/>
            <a:ext cx="123825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dirty="0">
                <a:solidFill>
                  <a:schemeClr val="tx1"/>
                </a:solidFill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設</a:t>
            </a:r>
            <a:r>
              <a:rPr lang="ja-JP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計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Design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sp>
        <p:nvSpPr>
          <p:cNvPr id="32" name="TextBox 68"/>
          <p:cNvSpPr txBox="1"/>
          <p:nvPr/>
        </p:nvSpPr>
        <p:spPr>
          <a:xfrm>
            <a:off x="3104036" y="5824995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My</a:t>
            </a:r>
          </a:p>
          <a:p>
            <a:pPr algn="ctr"/>
            <a:r>
              <a:rPr lang="en-US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NTP</a:t>
            </a:r>
            <a:endParaRPr lang="en-US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>
            <a:endCxn id="31" idx="0"/>
          </p:cNvCxnSpPr>
          <p:nvPr/>
        </p:nvCxnSpPr>
        <p:spPr>
          <a:xfrm>
            <a:off x="3102800" y="4036788"/>
            <a:ext cx="0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4" name="Straight Connector 33"/>
          <p:cNvCxnSpPr>
            <a:stCxn id="31" idx="2"/>
          </p:cNvCxnSpPr>
          <p:nvPr/>
        </p:nvCxnSpPr>
        <p:spPr>
          <a:xfrm>
            <a:off x="3102800" y="5216519"/>
            <a:ext cx="0" cy="349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14583" y="5209021"/>
            <a:ext cx="0" cy="344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6" name="Straight Connector 35"/>
          <p:cNvCxnSpPr>
            <a:endCxn id="32" idx="0"/>
          </p:cNvCxnSpPr>
          <p:nvPr/>
        </p:nvCxnSpPr>
        <p:spPr>
          <a:xfrm>
            <a:off x="3523136" y="5588386"/>
            <a:ext cx="0" cy="2366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7" name="Straight Connector 36"/>
          <p:cNvCxnSpPr>
            <a:endCxn id="16" idx="0"/>
          </p:cNvCxnSpPr>
          <p:nvPr/>
        </p:nvCxnSpPr>
        <p:spPr>
          <a:xfrm>
            <a:off x="4467226" y="5566499"/>
            <a:ext cx="0" cy="262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8" name="Straight Connector 37"/>
          <p:cNvCxnSpPr>
            <a:endCxn id="40" idx="0"/>
          </p:cNvCxnSpPr>
          <p:nvPr/>
        </p:nvCxnSpPr>
        <p:spPr>
          <a:xfrm>
            <a:off x="6365051" y="5566499"/>
            <a:ext cx="0" cy="241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24726" y="5566499"/>
            <a:ext cx="990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40" name="TextBox 77"/>
          <p:cNvSpPr txBox="1"/>
          <p:nvPr/>
        </p:nvSpPr>
        <p:spPr>
          <a:xfrm>
            <a:off x="5945951" y="5807627"/>
            <a:ext cx="838200" cy="6463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Hoa</a:t>
            </a:r>
            <a:endParaRPr lang="en-US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ea typeface="Adobe Gothic Std B" pitchFamily="34" charset="-128"/>
                <a:cs typeface="Times New Roman" panose="02020603050405020304" pitchFamily="18" charset="0"/>
              </a:rPr>
              <a:t>LTN</a:t>
            </a:r>
            <a:endParaRPr lang="en-US" sz="1200" dirty="0" smtClean="0">
              <a:latin typeface="Times New Roman" panose="02020603050405020304" pitchFamily="18" charset="0"/>
              <a:ea typeface="Adobe Gothic Std B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/>
          <p:cNvCxnSpPr>
            <a:endCxn id="17" idx="0"/>
          </p:cNvCxnSpPr>
          <p:nvPr/>
        </p:nvCxnSpPr>
        <p:spPr>
          <a:xfrm>
            <a:off x="5402408" y="5562579"/>
            <a:ext cx="0" cy="2598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42" name="TextBox 41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4800" y="1016978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2.2. 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チーム組織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(Team organization)</a:t>
            </a:r>
            <a:endParaRPr lang="en-US" altLang="ja-JP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1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09" y="2083747"/>
            <a:ext cx="6215777" cy="447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016978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2.3.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プロジェクト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計画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(Project plan)</a:t>
            </a:r>
            <a:endParaRPr lang="en-US" altLang="ja-JP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2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5871" y="1015441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2.4.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ツール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(Tools)</a:t>
            </a:r>
            <a:endParaRPr lang="en-US" altLang="ja-JP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68" y="5514486"/>
            <a:ext cx="1049943" cy="9291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03" y="2150509"/>
            <a:ext cx="897739" cy="85054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02" y="3870300"/>
            <a:ext cx="897739" cy="85528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Picture 12" descr="http://1.bp.blogspot.com/-eoE0nTkOMjI/T7YF6uQup3I/AAAAAAAAFYk/M2i2qxWxuZM/s640/tortoisesvn+free+downloa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0887" y="2189197"/>
            <a:ext cx="1244600" cy="933450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 descr="C:\Users\TRANGG\Desktop\main-qimg-c89a6e85eebe4737c2ca4021c884ceaf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44" y="3896058"/>
            <a:ext cx="855286" cy="855286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TRANGG\Desktop\Adobe_Photoshop_CS6_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03" y="5427209"/>
            <a:ext cx="1016415" cy="101641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TRANGG\Desktop\flurry_ios_visual_studio_2012_replacement_icon_by_flakshack-d5nnel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73" y="2106290"/>
            <a:ext cx="1099265" cy="1099265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38" y="3781984"/>
            <a:ext cx="989598" cy="989598"/>
          </a:xfrm>
          <a:prstGeom prst="rect">
            <a:avLst/>
          </a:prstGeom>
          <a:noFill/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Rectangle 1"/>
          <p:cNvSpPr/>
          <p:nvPr/>
        </p:nvSpPr>
        <p:spPr>
          <a:xfrm>
            <a:off x="1819990" y="301393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Word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9872" y="4751344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Excel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29210" y="5750750"/>
            <a:ext cx="1410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Photoshop CS6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24282" y="5794389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Google Chrome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75359" y="4845857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Office Project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79251" y="312264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TortoiseSVN</a:t>
            </a: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36408" y="3177851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Visual Studio 2012</a:t>
            </a: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37773" y="4762419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Creately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8" name="Picture 7" descr="htm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027" y="4784527"/>
            <a:ext cx="1423867" cy="14238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 descr="css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8030" y="4842687"/>
            <a:ext cx="1815896" cy="1257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 descr="C:\Users\TRANGG\Downloads\js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17" y="3856884"/>
            <a:ext cx="1359480" cy="135948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0" y="2348760"/>
            <a:ext cx="2071088" cy="132929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1016978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2.5.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テクニック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(Techniques)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47" y="2284903"/>
            <a:ext cx="1816202" cy="113877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763552" y="3743381"/>
            <a:ext cx="23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1652" y="3638719"/>
            <a:ext cx="1786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Framework 4.5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61163" y="3487552"/>
            <a:ext cx="1786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SQLServer 2008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30830" y="6100352"/>
            <a:ext cx="1786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CSS (Interface)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936624" y="5216364"/>
            <a:ext cx="1786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Javascript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61727" y="6195515"/>
            <a:ext cx="1786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HTML5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5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552" y="1672114"/>
            <a:ext cx="760574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労働時間 </a:t>
            </a:r>
            <a:r>
              <a:rPr lang="en-US" altLang="zh-TW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: 4</a:t>
            </a:r>
            <a:r>
              <a:rPr lang="zh-TW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時間</a:t>
            </a:r>
            <a:r>
              <a:rPr lang="en-US" altLang="zh-TW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zh-TW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日、</a:t>
            </a:r>
            <a:r>
              <a:rPr lang="en-US" altLang="zh-TW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</a:t>
            </a:r>
            <a:r>
              <a:rPr lang="zh-TW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日</a:t>
            </a:r>
            <a:r>
              <a:rPr lang="en-US" altLang="zh-TW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zh-TW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週</a:t>
            </a:r>
            <a:endParaRPr lang="en-US" sz="28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indent="465138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(Time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: 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hours/day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, 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 days/week – meeting minutes)</a:t>
            </a:r>
            <a:endParaRPr lang="en-US" sz="32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場所 </a:t>
            </a:r>
            <a:r>
              <a:rPr lang="en-US" altLang="ja-JP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: 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学校、家庭</a:t>
            </a:r>
          </a:p>
          <a:p>
            <a:pPr indent="465138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(Location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: school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, 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home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32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コミュニケーション</a:t>
            </a:r>
          </a:p>
          <a:p>
            <a:pPr indent="465138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(Communication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32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監督者とミーティング </a:t>
            </a:r>
            <a:r>
              <a:rPr lang="en-US" altLang="ja-JP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: 1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回</a:t>
            </a:r>
            <a:r>
              <a:rPr lang="en-US" altLang="ja-JP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 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週</a:t>
            </a:r>
          </a:p>
          <a:p>
            <a:pPr indent="465138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(Meeting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supervisor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: 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1/week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32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	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毎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週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 レポート</a:t>
            </a:r>
            <a:endParaRPr lang="en-US" altLang="ja-JP" sz="28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indent="465138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(Weekly report)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016978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2.6.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コミュニケーショ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ン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Communication)</a:t>
            </a:r>
            <a:endParaRPr lang="en-US" sz="32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01" y="2806119"/>
            <a:ext cx="979734" cy="97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62" y="2948521"/>
            <a:ext cx="694930" cy="6949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89" y="1713053"/>
            <a:ext cx="709827" cy="709827"/>
          </a:xfrm>
          <a:prstGeom prst="rect">
            <a:avLst/>
          </a:prstGeom>
        </p:spPr>
      </p:pic>
      <p:pic>
        <p:nvPicPr>
          <p:cNvPr id="13" name="Picture 12" descr="http://scm-l3.technorati.com/11/02/27/27973/GMail-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41541" y="3928511"/>
            <a:ext cx="691948" cy="691949"/>
          </a:xfrm>
          <a:prstGeom prst="rect">
            <a:avLst/>
          </a:prstGeom>
          <a:noFill/>
        </p:spPr>
      </p:pic>
      <p:pic>
        <p:nvPicPr>
          <p:cNvPr id="14" name="Picture 13" descr="sky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923" y="3974784"/>
            <a:ext cx="651945" cy="645676"/>
          </a:xfrm>
          <a:prstGeom prst="rect">
            <a:avLst/>
          </a:prstGeom>
        </p:spPr>
      </p:pic>
      <p:pic>
        <p:nvPicPr>
          <p:cNvPr id="15" name="Picture 14" descr="phon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5110" y="3683341"/>
            <a:ext cx="713207" cy="976815"/>
          </a:xfrm>
          <a:prstGeom prst="rect">
            <a:avLst/>
          </a:prstGeom>
        </p:spPr>
      </p:pic>
      <p:pic>
        <p:nvPicPr>
          <p:cNvPr id="16" name="Picture 15" descr="http://www.dreamstime.com/symbol-people-social-media-network-ring-group-talk-thumb13649103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373340" y="3860590"/>
            <a:ext cx="799566" cy="799566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001" y="5675652"/>
            <a:ext cx="1808586" cy="10919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3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2.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プロジェクト管理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Project management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1016978"/>
            <a:ext cx="8839199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b="1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2.7. </a:t>
            </a:r>
            <a:r>
              <a:rPr lang="ja-JP" altLang="en-US" sz="3200" b="1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リスク</a:t>
            </a:r>
            <a:r>
              <a:rPr lang="en-US" altLang="ja-JP" sz="3200" b="1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&amp;</a:t>
            </a:r>
            <a:r>
              <a:rPr lang="ja-JP" altLang="en-US" sz="3200" b="1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問題管理 </a:t>
            </a:r>
            <a:r>
              <a:rPr lang="en-US" altLang="ja-JP" sz="2400" b="1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(Risks &amp; Issue management)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77208"/>
              </p:ext>
            </p:extLst>
          </p:nvPr>
        </p:nvGraphicFramePr>
        <p:xfrm>
          <a:off x="228601" y="1813215"/>
          <a:ext cx="8681074" cy="2065020"/>
        </p:xfrm>
        <a:graphic>
          <a:graphicData uri="http://schemas.openxmlformats.org/drawingml/2006/table">
            <a:tbl>
              <a:tblPr/>
              <a:tblGrid>
                <a:gridCol w="357590"/>
                <a:gridCol w="544109"/>
                <a:gridCol w="1079500"/>
                <a:gridCol w="723900"/>
                <a:gridCol w="825500"/>
                <a:gridCol w="1358900"/>
                <a:gridCol w="1447800"/>
                <a:gridCol w="495300"/>
                <a:gridCol w="676275"/>
                <a:gridCol w="441325"/>
                <a:gridCol w="373285"/>
                <a:gridCol w="357590"/>
              </a:tblGrid>
              <a:tr h="264100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Risk Register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330"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Project: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iKotoba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330"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Prepared by: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Đinh Văn Bắc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Reviewed by: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Lê Thảo Ngọc Hoa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330"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created: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08/27/2013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mondified: </a:t>
                      </a:r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12/2/2013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5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2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Risk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Category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Root Cause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Triggers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Potential Responses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Risk Owner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Probability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Impact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Risk Score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Status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913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Over deadline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Some members of team do not finish their tasks before deadline.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Project team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Low responsibility in working of members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Team member do not submit their finished tasks in time, or the submitted tasks do not meet the target of tasks.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Finding the reason, evaluating and giving punishment for members who overdeadlines, review the estimate duration of their tasks.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Project team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Close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43155"/>
              </p:ext>
            </p:extLst>
          </p:nvPr>
        </p:nvGraphicFramePr>
        <p:xfrm>
          <a:off x="190501" y="4339514"/>
          <a:ext cx="8750299" cy="2005123"/>
        </p:xfrm>
        <a:graphic>
          <a:graphicData uri="http://schemas.openxmlformats.org/drawingml/2006/table">
            <a:tbl>
              <a:tblPr/>
              <a:tblGrid>
                <a:gridCol w="458528"/>
                <a:gridCol w="932358"/>
                <a:gridCol w="1538184"/>
                <a:gridCol w="1120386"/>
                <a:gridCol w="809801"/>
                <a:gridCol w="770750"/>
                <a:gridCol w="694961"/>
                <a:gridCol w="523321"/>
                <a:gridCol w="746883"/>
                <a:gridCol w="1155127"/>
              </a:tblGrid>
              <a:tr h="30226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Issue Log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323">
                <a:tc gridSpan="4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Project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: iKotoba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945">
                <a:tc gridSpan="4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Prepared by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: Đinh Văn Bắc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Reviewed by: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Lê Thảo Ngọc Hoa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323">
                <a:tc gridSpan="4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created: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08/28/2013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indent="114300" algn="l" fontAlgn="ctr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mondified: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12/3/2013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63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Issue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Category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Reported By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Assigned 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Status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 Resolved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Resolution/ Comments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6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(High, Medium, Low)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3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Japanese document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Group use Japanese template document in project.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Personal Experience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BacDV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HoaLTN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Close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11/15/2013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Study Japanese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.</a:t>
                      </a:r>
                    </a:p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Ask supervisor.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0" b="10989"/>
          <a:stretch/>
        </p:blipFill>
        <p:spPr>
          <a:xfrm>
            <a:off x="3812025" y="2111736"/>
            <a:ext cx="1351358" cy="1344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5253409" y="2369271"/>
            <a:ext cx="1980708" cy="9848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Mr.HaPN</a:t>
            </a:r>
          </a:p>
          <a:p>
            <a:r>
              <a:rPr lang="ja-JP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スーパーバイザー</a:t>
            </a:r>
            <a:endParaRPr lang="is-IS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  <a:p>
            <a:r>
              <a:rPr lang="is-I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(Supervisor)</a:t>
            </a:r>
            <a:endParaRPr lang="en-US" sz="240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85188" y="5611718"/>
            <a:ext cx="15292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HoaLTN</a:t>
            </a:r>
            <a:endParaRPr lang="en-US" sz="2400" b="1">
              <a:ln w="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メンバー </a:t>
            </a:r>
            <a:r>
              <a:rPr lang="en-US" altLang="ja-JP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(</a:t>
            </a:r>
            <a:r>
              <a:rPr lang="is-I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Member)</a:t>
            </a:r>
            <a:endParaRPr lang="is-IS" sz="1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68" y="4202918"/>
            <a:ext cx="1305103" cy="14683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b="16584"/>
          <a:stretch/>
        </p:blipFill>
        <p:spPr>
          <a:xfrm>
            <a:off x="2126228" y="4284913"/>
            <a:ext cx="1276476" cy="13775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1" t="5531" r="13338" b="18776"/>
          <a:stretch/>
        </p:blipFill>
        <p:spPr>
          <a:xfrm>
            <a:off x="7234117" y="4208440"/>
            <a:ext cx="1212694" cy="14583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12650" r="10347" b="16714"/>
          <a:stretch/>
        </p:blipFill>
        <p:spPr>
          <a:xfrm>
            <a:off x="3952053" y="4202918"/>
            <a:ext cx="1169968" cy="1428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37" y="1157346"/>
            <a:ext cx="2112913" cy="15222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8246" y="5666743"/>
            <a:ext cx="1529268" cy="9848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BacDV</a:t>
            </a:r>
          </a:p>
          <a:p>
            <a:pPr algn="ctr"/>
            <a:r>
              <a:rPr lang="ja-JP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リーダー</a:t>
            </a:r>
            <a:endParaRPr lang="is-I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  <a:p>
            <a:pPr algn="ctr"/>
            <a:r>
              <a:rPr lang="is-I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(Leader)</a:t>
            </a:r>
            <a:endParaRPr lang="is-IS" sz="1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42873" y="5600621"/>
            <a:ext cx="15292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HaPT</a:t>
            </a:r>
            <a:endParaRPr lang="en-US" sz="2400" b="1">
              <a:ln w="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メンバー </a:t>
            </a:r>
            <a:r>
              <a:rPr lang="en-US" altLang="ja-JP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(</a:t>
            </a:r>
            <a:r>
              <a:rPr lang="is-I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Member)</a:t>
            </a:r>
            <a:endParaRPr lang="is-IS" sz="1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03672" y="5645312"/>
            <a:ext cx="15292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MyNTP</a:t>
            </a:r>
            <a:endParaRPr lang="en-US" sz="2400" b="1">
              <a:ln w="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メンバー </a:t>
            </a:r>
            <a:r>
              <a:rPr lang="en-US" altLang="ja-JP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(</a:t>
            </a:r>
            <a:r>
              <a:rPr lang="is-I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Member)</a:t>
            </a:r>
            <a:endParaRPr lang="is-IS" sz="1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53822" y="5676821"/>
            <a:ext cx="152926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smtClean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TrangNTT</a:t>
            </a:r>
            <a:endParaRPr lang="en-US" sz="2400" b="1">
              <a:ln w="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ja-JP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メンバー </a:t>
            </a:r>
            <a:r>
              <a:rPr lang="en-US" altLang="ja-JP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(</a:t>
            </a:r>
            <a:r>
              <a:rPr lang="is-I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/>
                <a:cs typeface="Georgia"/>
              </a:rPr>
              <a:t>Member)</a:t>
            </a:r>
            <a:endParaRPr lang="is-IS" sz="1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03658" y="160815"/>
            <a:ext cx="4943981" cy="15388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卒</a:t>
            </a:r>
            <a:r>
              <a:rPr lang="ja-JP" alt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業プロジェク</a:t>
            </a:r>
            <a:r>
              <a:rPr lang="ja-JP" altLang="en-US" sz="54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ト</a:t>
            </a:r>
            <a:endParaRPr lang="en-US" altLang="ja-JP" sz="5400" b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40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(Capstone Project)</a:t>
            </a:r>
            <a:endParaRPr lang="en-US" sz="5400" b="1">
              <a:ln w="6600">
                <a:solidFill>
                  <a:schemeClr val="accent2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3"/>
          <a:stretch/>
        </p:blipFill>
        <p:spPr>
          <a:xfrm>
            <a:off x="472440" y="4248530"/>
            <a:ext cx="1261089" cy="1422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9" y="0"/>
            <a:ext cx="1496846" cy="11603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0615" y="1397978"/>
            <a:ext cx="6077545" cy="48320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200000"/>
              </a:lnSpc>
            </a:pPr>
            <a:r>
              <a:rPr lang="en-US" altLang="ja-JP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3.1. 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ユーザーの要</a:t>
            </a:r>
            <a:r>
              <a:rPr lang="ja-JP" altLang="en-US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求</a:t>
            </a:r>
            <a:endParaRPr lang="en-US" altLang="ja-JP" sz="36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      (</a:t>
            </a: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User requirement)</a:t>
            </a:r>
          </a:p>
          <a:p>
            <a:pPr>
              <a:lnSpc>
                <a:spcPct val="200000"/>
              </a:lnSpc>
            </a:pPr>
            <a:r>
              <a:rPr lang="en-US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3.2. </a:t>
            </a:r>
            <a:r>
              <a:rPr lang="ja-JP" altLang="en-US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システム要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求</a:t>
            </a:r>
            <a:endParaRPr lang="en-US" sz="36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       (System Requirement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36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3.3. 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非機能要</a:t>
            </a:r>
            <a:r>
              <a:rPr lang="ja-JP" altLang="en-US" sz="36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求</a:t>
            </a:r>
            <a:endParaRPr lang="en-US" altLang="ja-JP" sz="36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        (Non-Functional Requirement)</a:t>
            </a:r>
            <a:endParaRPr lang="en-US" sz="28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305347"/>
            <a:ext cx="754322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3.1.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ユーザーの要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求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User requirement).</a:t>
            </a:r>
            <a:endParaRPr lang="en-US" sz="28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060508"/>
            <a:ext cx="7268406" cy="806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ja-JP" sz="28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2</a:t>
            </a:r>
            <a:r>
              <a:rPr lang="ja-JP" altLang="en-US" sz="28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役者があります</a:t>
            </a:r>
            <a:r>
              <a:rPr lang="en-US" altLang="ja-JP" sz="28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: </a:t>
            </a:r>
            <a:r>
              <a:rPr lang="ja-JP" altLang="en-US" sz="28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ユーザー（キッズ）と管理者</a:t>
            </a:r>
            <a:endParaRPr lang="en-US" sz="2800" smtClean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  <a:p>
            <a:pPr>
              <a:spcBef>
                <a:spcPct val="0"/>
              </a:spcBef>
            </a:pPr>
            <a:r>
              <a:rPr 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There 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are 2 </a:t>
            </a:r>
            <a:r>
              <a:rPr 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actors which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01" y="2821631"/>
            <a:ext cx="2585233" cy="2723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2" y="2704055"/>
            <a:ext cx="2931369" cy="2931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8396" y="5530603"/>
            <a:ext cx="2174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ユーザー</a:t>
            </a:r>
            <a:endParaRPr lang="en-US" sz="32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User (Kids)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1940" y="5510354"/>
            <a:ext cx="2305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管理者</a:t>
            </a:r>
            <a:endParaRPr lang="en-US" sz="32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Administrator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8121368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3.1.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ユーザーの要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求</a:t>
            </a:r>
            <a:r>
              <a:rPr lang="en-US" altLang="ja-JP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User requirement).</a:t>
            </a:r>
            <a:endParaRPr lang="en-US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7872" y="1691391"/>
            <a:ext cx="763368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>
                <a:ln/>
                <a:solidFill>
                  <a:srgbClr val="FF0000"/>
                </a:solidFill>
                <a:latin typeface="Patrick Hand" panose="00000500000000000000" pitchFamily="2" charset="0"/>
              </a:rPr>
              <a:t>ユーザ</a:t>
            </a:r>
            <a:r>
              <a:rPr lang="ja-JP" altLang="en-US" sz="2800" smtClean="0">
                <a:ln/>
                <a:solidFill>
                  <a:srgbClr val="FF0000"/>
                </a:solidFill>
                <a:latin typeface="Patrick Hand" panose="00000500000000000000" pitchFamily="2" charset="0"/>
              </a:rPr>
              <a:t>ー </a:t>
            </a:r>
            <a:r>
              <a:rPr lang="en-US" altLang="ja-JP" sz="2000" smtClean="0">
                <a:ln/>
                <a:solidFill>
                  <a:srgbClr val="FF0000"/>
                </a:solidFill>
                <a:latin typeface="Patrick Hand" panose="00000500000000000000" pitchFamily="2" charset="0"/>
              </a:rPr>
              <a:t>(</a:t>
            </a:r>
            <a:r>
              <a:rPr lang="en-US" sz="2000">
                <a:ln/>
                <a:solidFill>
                  <a:srgbClr val="FF0000"/>
                </a:solidFill>
                <a:latin typeface="Patrick Hand" panose="00000500000000000000" pitchFamily="2" charset="0"/>
              </a:rPr>
              <a:t>User )</a:t>
            </a:r>
            <a:endParaRPr lang="en-US" sz="2000" smtClean="0">
              <a:ln/>
              <a:solidFill>
                <a:srgbClr val="FF0000"/>
              </a:solidFill>
              <a:latin typeface="Patrick Hand" panose="00000500000000000000" pitchFamily="2" charset="0"/>
            </a:endParaRPr>
          </a:p>
          <a:p>
            <a:endParaRPr lang="en-US" sz="2000" b="1">
              <a:ln/>
              <a:solidFill>
                <a:srgbClr val="FF0000"/>
              </a:solidFill>
              <a:latin typeface="Patrick Hand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ひらがな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カタカナを研究します</a:t>
            </a:r>
          </a:p>
          <a:p>
            <a:pPr indent="457200"/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Study </a:t>
            </a:r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Hiragana/Katakana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Alphabet.</a:t>
            </a:r>
          </a:p>
          <a:p>
            <a:pPr indent="457200"/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ひらがな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カタカナの音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音声的にゲームをプレイ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Play game multi choice with sound/phonetic of  Hiragana/Katakana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.</a:t>
            </a:r>
          </a:p>
          <a:p>
            <a:pPr indent="457200"/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レッスンを通して新しい単語、漢字を勉強します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Study new words, kanji through lesson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.</a:t>
            </a:r>
          </a:p>
          <a:p>
            <a:pPr indent="457200"/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レッスンの映像を通してゲームをプレイ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Play game multi choice with picture of Lesson.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812136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3.1. 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システムの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要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求</a:t>
            </a:r>
            <a:r>
              <a:rPr lang="en-US" altLang="ja-JP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System requirement).</a:t>
            </a:r>
            <a:endParaRPr lang="en-US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5885" y="6192059"/>
            <a:ext cx="559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ユーザーのユースケー</a:t>
            </a:r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altLang="ja-JP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User Use Case)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00" y="1730350"/>
            <a:ext cx="4195165" cy="44976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2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8121368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3.1. 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ユ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ーザーの要求</a:t>
            </a:r>
            <a:r>
              <a:rPr lang="en-US" altLang="ja-JP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User requirement).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27432" y="1630431"/>
            <a:ext cx="632304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管理者 </a:t>
            </a:r>
            <a:r>
              <a:rPr lang="en-US" altLang="ja-JP" sz="2000" smtClean="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(</a:t>
            </a:r>
            <a:r>
              <a:rPr lang="en-US" sz="200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Administrator)</a:t>
            </a:r>
            <a:endParaRPr lang="en-US" sz="2000" smtClean="0">
              <a:ln/>
              <a:solidFill>
                <a:srgbClr val="C0000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新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しい単語を追加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編集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削</a:t>
            </a:r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除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.</a:t>
            </a:r>
            <a:endParaRPr lang="ja-JP" altLang="en-US" sz="24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Add/Edit/Delete new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words.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レッスンを追加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編集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削除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Add/Edit/Delete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lessons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漢字を追加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編集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削除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Add/Edit/Delete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kanji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漢字の例を追加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編集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削除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Add/Edit/Delete kanji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example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システムへ言葉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レッスン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/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漢字をインポート</a:t>
            </a:r>
          </a:p>
          <a:p>
            <a:pPr indent="457200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Import words/lessons/kanji to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system.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8121368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3.1. 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ユ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ーザーの要求</a:t>
            </a:r>
            <a:r>
              <a:rPr lang="en-US" altLang="ja-JP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User requirement).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40" y="1862024"/>
            <a:ext cx="4074280" cy="42046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5405" y="6176819"/>
            <a:ext cx="559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管理ユースケース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altLang="ja-JP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Admin use case)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8380448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3.2. 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システム要求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System Requirement)</a:t>
            </a:r>
            <a:endParaRPr lang="en-US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75" y="5403670"/>
            <a:ext cx="1690688" cy="12192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30" y="5403670"/>
            <a:ext cx="1757363" cy="12192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60" y="5403670"/>
            <a:ext cx="2057400" cy="12192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4561" y="204887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1. </a:t>
            </a:r>
            <a:r>
              <a:rPr lang="ja-JP" altLang="en-US" sz="2400" b="1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ユーザーインターフェース </a:t>
            </a:r>
            <a:r>
              <a:rPr lang="en-US" altLang="ja-JP" sz="200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(User Interfaces)</a:t>
            </a:r>
            <a:endParaRPr lang="en-US" sz="2000">
              <a:ln/>
              <a:solidFill>
                <a:srgbClr val="C00000"/>
              </a:solidFill>
              <a:latin typeface="Patrick Hand" panose="000005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楽しい音と興味のイメージを使用します</a:t>
            </a:r>
            <a:endParaRPr lang="en-US" altLang="ja-JP" sz="24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indent="288925" algn="l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Easy to usewith  joyful sound, interested image </a:t>
            </a:r>
            <a:endParaRPr lang="en-US" altLang="ja-JP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テキストは大きく、ベトナム語です</a:t>
            </a:r>
            <a:endParaRPr lang="en-US" altLang="ja-JP" sz="24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indent="288925" algn="l"/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The text is big and 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Vietnamese</a:t>
            </a:r>
          </a:p>
          <a:p>
            <a:pPr indent="288925" algn="l"/>
            <a:endParaRPr lang="en-US" altLang="ja-JP" sz="2000">
              <a:ln/>
              <a:solidFill>
                <a:srgbClr val="C00000"/>
              </a:solidFill>
              <a:latin typeface="Patrick Hand" panose="00000500000000000000" pitchFamily="2" charset="0"/>
            </a:endParaRPr>
          </a:p>
          <a:p>
            <a:pPr algn="l"/>
            <a:r>
              <a:rPr lang="en-US" sz="2400" b="1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2. </a:t>
            </a:r>
            <a:r>
              <a:rPr lang="ja-JP" altLang="en-US" sz="2400" b="1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ソフトウェアインターフェー</a:t>
            </a:r>
            <a:r>
              <a:rPr lang="ja-JP" altLang="en-US" sz="2400" b="1" smtClean="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ス </a:t>
            </a:r>
            <a:r>
              <a:rPr lang="en-US" altLang="ja-JP" sz="2000" smtClean="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(</a:t>
            </a:r>
            <a:r>
              <a:rPr lang="en-US" altLang="ja-JP" sz="200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Software Interfaces</a:t>
            </a:r>
            <a:r>
              <a:rPr lang="en-US" altLang="ja-JP" sz="2000" smtClean="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)</a:t>
            </a:r>
          </a:p>
          <a:p>
            <a:pPr algn="l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4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4561" y="2007939"/>
            <a:ext cx="8585119" cy="299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3. </a:t>
            </a:r>
            <a:r>
              <a:rPr lang="ja-JP" altLang="en-US" sz="2400" b="1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ハードウェアインターフェイ</a:t>
            </a:r>
            <a:r>
              <a:rPr lang="ja-JP" altLang="en-US" sz="2400" b="1" smtClean="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ス </a:t>
            </a:r>
            <a:r>
              <a:rPr lang="en-US" altLang="ja-JP" sz="2000" smtClean="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(</a:t>
            </a:r>
            <a:r>
              <a:rPr lang="en-US" altLang="ja-JP" sz="2000">
                <a:ln/>
                <a:solidFill>
                  <a:srgbClr val="C00000"/>
                </a:solidFill>
                <a:latin typeface="Patrick Hand" panose="00000500000000000000" pitchFamily="2" charset="0"/>
              </a:rPr>
              <a:t>Hardware Interfaces)</a:t>
            </a:r>
            <a:endParaRPr lang="en-US" sz="2000">
              <a:ln/>
              <a:solidFill>
                <a:srgbClr val="C00000"/>
              </a:solidFill>
              <a:latin typeface="Patrick Hand" panose="00000500000000000000" pitchFamily="2" charset="0"/>
            </a:endParaRPr>
          </a:p>
          <a:p>
            <a:pPr marL="285750" lvl="1" indent="-285750" defTabSz="685800">
              <a:lnSpc>
                <a:spcPct val="15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コンピュータは（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ギガバイトの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RAM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、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50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ギガバイトのハードディスク、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2.0 GHz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のプロセッサ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Pentium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デュアルコア）インターネットに接続しているべきです。</a:t>
            </a:r>
            <a:endParaRPr lang="en-US" altLang="ja-JP" sz="24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288925" lvl="1" defTabSz="685800">
              <a:lnSpc>
                <a:spcPct val="90000"/>
              </a:lnSpc>
              <a:spcBef>
                <a:spcPts val="750"/>
              </a:spcBef>
            </a:pP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Computer (</a:t>
            </a:r>
            <a:r>
              <a:rPr lang="en-US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 GB Ram, 50 GB on hard disk, Processor Pentium dual core 2.0 GHz) with internet connection.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71" y="4781755"/>
            <a:ext cx="1544077" cy="18195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3" y="5001579"/>
            <a:ext cx="2360648" cy="15997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78" y="4650070"/>
            <a:ext cx="2302724" cy="23027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5872" y="1031027"/>
            <a:ext cx="83804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3.2. 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シ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ステム要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求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System Requirement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)</a:t>
            </a:r>
            <a:endParaRPr lang="en-US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4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7663093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3.3.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非機能要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求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Non-Functional Requirement</a:t>
            </a:r>
            <a:r>
              <a:rPr lang="en-US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1418" y="1796729"/>
            <a:ext cx="4572000" cy="28828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6858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使いやす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さ 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Usability)</a:t>
            </a:r>
            <a:endParaRPr lang="en-US" altLang="ja-JP" sz="24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285750" indent="-285750" defTabSz="6858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信頼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性 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Reliability)</a:t>
            </a:r>
            <a:endParaRPr lang="en-US" altLang="ja-JP" sz="24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marL="285750" indent="-285750" defTabSz="6858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パフォーマン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 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Performance)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3</a:t>
            </a:r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ソフトウェア要求仕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様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Requirement Specification.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49134" y="1325350"/>
            <a:ext cx="7220545" cy="5386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4.1</a:t>
            </a:r>
            <a:r>
              <a:rPr lang="en-US" altLang="ja-JP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. </a:t>
            </a:r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全体的なアーキテクチャの設</a:t>
            </a:r>
            <a:r>
              <a:rPr lang="ja-JP" alt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計</a:t>
            </a:r>
            <a:r>
              <a:rPr lang="en-US" altLang="ja-JP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</a:p>
          <a:p>
            <a:pPr indent="579438"/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Overall Architecture Design </a:t>
            </a:r>
          </a:p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4.2. </a:t>
            </a:r>
            <a:r>
              <a:rPr lang="en-US" altLang="ja-JP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3</a:t>
            </a:r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段重ねのモデル </a:t>
            </a:r>
            <a:r>
              <a:rPr lang="en-US" altLang="ja-JP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3-Tiers Model)</a:t>
            </a:r>
            <a:endParaRPr lang="en-US" sz="32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4.3. </a:t>
            </a:r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データベース設計 </a:t>
            </a: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Database </a:t>
            </a: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Design)</a:t>
            </a:r>
            <a:endParaRPr lang="en-US" sz="32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4.4. </a:t>
            </a:r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画面フロ</a:t>
            </a:r>
            <a:r>
              <a:rPr lang="ja-JP" alt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ー </a:t>
            </a:r>
            <a:r>
              <a:rPr lang="en-US" altLang="ja-JP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Screen </a:t>
            </a: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flow)</a:t>
            </a:r>
            <a:endParaRPr lang="en-US" sz="28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4.5. </a:t>
            </a:r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チーム組</a:t>
            </a:r>
            <a:r>
              <a:rPr lang="ja-JP" alt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織 </a:t>
            </a: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Class Diagram) </a:t>
            </a:r>
          </a:p>
          <a:p>
            <a:pPr>
              <a:lnSpc>
                <a:spcPct val="150000"/>
              </a:lnSpc>
            </a:pPr>
            <a:r>
              <a:rPr lang="en-US" altLang="ja-JP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4.6. </a:t>
            </a:r>
            <a:r>
              <a:rPr lang="ja-JP" altLang="en-US" sz="32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遷移図のオブジェク</a:t>
            </a:r>
            <a:r>
              <a:rPr lang="ja-JP" altLang="en-US" sz="32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ト</a:t>
            </a:r>
            <a:endParaRPr lang="en-US" altLang="ja-JP" sz="32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indent="579438"/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(Object 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Transition </a:t>
            </a: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Diagram) </a:t>
            </a:r>
            <a:endParaRPr lang="en-US" sz="28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7172" y="175888"/>
            <a:ext cx="67513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0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メイ</a:t>
            </a:r>
            <a:r>
              <a:rPr lang="ja-JP" altLang="en-US" sz="40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ン内容 </a:t>
            </a:r>
            <a:r>
              <a:rPr lang="en-US" altLang="ja-JP" sz="32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</a:t>
            </a:r>
            <a:r>
              <a:rPr lang="en-US" sz="3200" b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Main Content)</a:t>
            </a:r>
            <a:endParaRPr lang="en-US" sz="4000" b="1">
              <a:ln w="6600">
                <a:solidFill>
                  <a:schemeClr val="accent2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8376" y="841032"/>
            <a:ext cx="637019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 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導入 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Introduction)</a:t>
            </a:r>
          </a:p>
          <a:p>
            <a:pPr>
              <a:lnSpc>
                <a:spcPct val="150000"/>
              </a:lnSpc>
            </a:pP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2. 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プ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ロジェクト管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理 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Project management) </a:t>
            </a:r>
          </a:p>
          <a:p>
            <a:pPr>
              <a:lnSpc>
                <a:spcPct val="150000"/>
              </a:lnSpc>
            </a:pP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3. 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ソ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フトウェア要求仕様</a:t>
            </a:r>
          </a:p>
          <a:p>
            <a:pPr indent="290513"/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(Software 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Requirement </a:t>
            </a:r>
            <a:r>
              <a:rPr lang="en-US" altLang="ja-JP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Specification)</a:t>
            </a:r>
          </a:p>
          <a:p>
            <a:pPr>
              <a:lnSpc>
                <a:spcPct val="150000"/>
              </a:lnSpc>
            </a:pP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4. 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ソ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フトウェア詳細設計</a:t>
            </a:r>
          </a:p>
          <a:p>
            <a:pPr indent="290513"/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(Software 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Details </a:t>
            </a:r>
            <a:r>
              <a:rPr 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Design)</a:t>
            </a:r>
            <a:endParaRPr lang="en-US" sz="24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 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スティン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グ 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Testing)</a:t>
            </a:r>
          </a:p>
          <a:p>
            <a:pPr>
              <a:lnSpc>
                <a:spcPct val="150000"/>
              </a:lnSpc>
            </a:pP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6. 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学んだ教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訓 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Lesson Learned) </a:t>
            </a:r>
          </a:p>
          <a:p>
            <a:pPr>
              <a:lnSpc>
                <a:spcPct val="150000"/>
              </a:lnSpc>
            </a:pP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7. 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デ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モ 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Demo)</a:t>
            </a:r>
          </a:p>
          <a:p>
            <a:pPr>
              <a:lnSpc>
                <a:spcPct val="150000"/>
              </a:lnSpc>
            </a:pPr>
            <a:r>
              <a:rPr 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8. </a:t>
            </a:r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質問と回</a:t>
            </a:r>
            <a:r>
              <a:rPr lang="ja-JP" altLang="en-US" sz="28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答 </a:t>
            </a:r>
            <a:r>
              <a:rPr lang="en-US" altLang="ja-JP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Q&amp;A)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7663093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4.1.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全体的なアーキテクチャの設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計</a:t>
            </a:r>
            <a:endParaRPr lang="ja-JP" altLang="en-US" sz="32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  <a:p>
            <a:pPr indent="579438"/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(Overall </a:t>
            </a:r>
            <a:r>
              <a:rPr lang="en-US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Architecture </a:t>
            </a:r>
            <a:r>
              <a:rPr lang="en-US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Design)</a:t>
            </a:r>
            <a:endParaRPr lang="en-US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4" y="2453640"/>
            <a:ext cx="2789262" cy="4025834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1532" y="2466519"/>
            <a:ext cx="5129692" cy="4025834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0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76630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4.2. </a:t>
            </a:r>
            <a:r>
              <a:rPr lang="en-US" altLang="ja-JP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3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段重ねのモデル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(3-Tiers Model)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669" y="1781489"/>
            <a:ext cx="5715000" cy="4953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76630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4.3.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データベース設計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(Database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Design)</a:t>
            </a:r>
            <a:endParaRPr lang="en-US" altLang="ja-JP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pic>
        <p:nvPicPr>
          <p:cNvPr id="9" name="Picture 8" descr="C:\Users\TRANGG\Desktop\database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"/>
          <a:stretch/>
        </p:blipFill>
        <p:spPr bwMode="auto">
          <a:xfrm>
            <a:off x="542865" y="1862024"/>
            <a:ext cx="8136608" cy="4889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76630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4.4.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画面フロー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(Screen flow)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7771" y="1781489"/>
            <a:ext cx="8686796" cy="4630573"/>
            <a:chOff x="0" y="0"/>
            <a:chExt cx="9209569" cy="4824011"/>
          </a:xfrm>
        </p:grpSpPr>
        <p:cxnSp>
          <p:nvCxnSpPr>
            <p:cNvPr id="9" name="AutoShape 2498"/>
            <p:cNvCxnSpPr>
              <a:cxnSpLocks noChangeShapeType="1"/>
              <a:stCxn id="16" idx="0"/>
              <a:endCxn id="16" idx="1"/>
            </p:cNvCxnSpPr>
            <p:nvPr/>
          </p:nvCxnSpPr>
          <p:spPr bwMode="auto">
            <a:xfrm rot="16200000" flipH="1" flipV="1">
              <a:off x="4018611" y="393265"/>
              <a:ext cx="335272" cy="561975"/>
            </a:xfrm>
            <a:prstGeom prst="bentConnector4">
              <a:avLst>
                <a:gd name="adj1" fmla="val -68183"/>
                <a:gd name="adj2" fmla="val 140678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Group 9"/>
            <p:cNvGrpSpPr/>
            <p:nvPr/>
          </p:nvGrpSpPr>
          <p:grpSpPr>
            <a:xfrm>
              <a:off x="0" y="0"/>
              <a:ext cx="9209569" cy="4824011"/>
              <a:chOff x="0" y="0"/>
              <a:chExt cx="9209569" cy="4058164"/>
            </a:xfrm>
          </p:grpSpPr>
          <p:sp>
            <p:nvSpPr>
              <p:cNvPr id="11" name="AutoShape 2"/>
              <p:cNvSpPr>
                <a:spLocks noChangeArrowheads="1"/>
              </p:cNvSpPr>
              <p:nvPr/>
            </p:nvSpPr>
            <p:spPr bwMode="auto">
              <a:xfrm>
                <a:off x="5746772" y="1867850"/>
                <a:ext cx="1123950" cy="564090"/>
              </a:xfrm>
              <a:prstGeom prst="flowChartDisplay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100"/>
                  </a:lnSpc>
                  <a:defRPr sz="1000"/>
                </a:pPr>
                <a:r>
                  <a: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SC002_B</a:t>
                </a:r>
                <a:br>
                  <a: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</a:br>
                <a:r>
                  <a: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Alphabet (Katakana)</a:t>
                </a:r>
                <a:endParaRPr lang="en-US" sz="1000" b="0" i="0" strike="noStrike">
                  <a:solidFill>
                    <a:srgbClr val="000000"/>
                  </a:solidFill>
                  <a:latin typeface="Times New Roman" pitchFamily="18" charset="0"/>
                  <a:ea typeface="MS Gothic" pitchFamily="49" charset="-128"/>
                  <a:cs typeface="Times New Roman" pitchFamily="18" charset="0"/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0" y="0"/>
                <a:ext cx="9209569" cy="4058164"/>
                <a:chOff x="0" y="0"/>
                <a:chExt cx="9209569" cy="4058164"/>
              </a:xfrm>
            </p:grpSpPr>
            <p:sp>
              <p:nvSpPr>
                <p:cNvPr id="13" name="AutoShape 2"/>
                <p:cNvSpPr>
                  <a:spLocks noChangeArrowheads="1"/>
                </p:cNvSpPr>
                <p:nvPr/>
              </p:nvSpPr>
              <p:spPr bwMode="auto">
                <a:xfrm>
                  <a:off x="7069689" y="1085686"/>
                  <a:ext cx="1123950" cy="564090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SC002_A</a:t>
                  </a:r>
                  <a: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/>
                  </a:r>
                  <a:b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</a:br>
                  <a: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Alphabet (Hiragana)</a:t>
                  </a:r>
                  <a:endPara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4" name="AutoShape 2498"/>
                <p:cNvCxnSpPr>
                  <a:cxnSpLocks noChangeShapeType="1"/>
                  <a:stCxn id="16" idx="3"/>
                  <a:endCxn id="13" idx="1"/>
                </p:cNvCxnSpPr>
                <p:nvPr/>
              </p:nvCxnSpPr>
              <p:spPr bwMode="auto">
                <a:xfrm>
                  <a:off x="5029209" y="708234"/>
                  <a:ext cx="2040480" cy="6594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5" name="AutoShape 2498"/>
                <p:cNvCxnSpPr>
                  <a:cxnSpLocks noChangeShapeType="1"/>
                  <a:stCxn id="16" idx="3"/>
                  <a:endCxn id="11" idx="1"/>
                </p:cNvCxnSpPr>
                <p:nvPr/>
              </p:nvCxnSpPr>
              <p:spPr bwMode="auto">
                <a:xfrm>
                  <a:off x="5029209" y="708234"/>
                  <a:ext cx="717563" cy="1441661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6" name="AutoShape 2"/>
                <p:cNvSpPr>
                  <a:spLocks noChangeArrowheads="1"/>
                </p:cNvSpPr>
                <p:nvPr/>
              </p:nvSpPr>
              <p:spPr bwMode="auto">
                <a:xfrm>
                  <a:off x="3905259" y="426189"/>
                  <a:ext cx="1123950" cy="564090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SC001 HomePage</a:t>
                  </a:r>
                  <a:endParaRPr lang="en-US" sz="1000" b="0" i="0" strike="noStrike">
                    <a:solidFill>
                      <a:srgbClr val="000000"/>
                    </a:solidFill>
                    <a:latin typeface="Times New Roman" pitchFamily="18" charset="0"/>
                    <a:ea typeface="MS Gothic" pitchFamily="49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7" name="AutoShape 2498"/>
                <p:cNvCxnSpPr>
                  <a:cxnSpLocks noChangeShapeType="1"/>
                  <a:stCxn id="16" idx="2"/>
                  <a:endCxn id="18" idx="3"/>
                </p:cNvCxnSpPr>
                <p:nvPr/>
              </p:nvCxnSpPr>
              <p:spPr bwMode="auto">
                <a:xfrm rot="5400000" flipH="1">
                  <a:off x="2651110" y="-820528"/>
                  <a:ext cx="286809" cy="3343275"/>
                </a:xfrm>
                <a:prstGeom prst="bentConnector4">
                  <a:avLst>
                    <a:gd name="adj1" fmla="val -81051"/>
                    <a:gd name="adj2" fmla="val 58403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8" name="AutoShape 2"/>
                <p:cNvSpPr>
                  <a:spLocks noChangeArrowheads="1"/>
                </p:cNvSpPr>
                <p:nvPr/>
              </p:nvSpPr>
              <p:spPr bwMode="auto">
                <a:xfrm>
                  <a:off x="0" y="426189"/>
                  <a:ext cx="1123950" cy="564090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SC004</a:t>
                  </a:r>
                  <a: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/>
                  </a:r>
                  <a:b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</a:br>
                  <a: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Lesson</a:t>
                  </a:r>
                  <a:endPara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9" name="TextBox 1"/>
                <p:cNvSpPr txBox="1"/>
                <p:nvPr/>
              </p:nvSpPr>
              <p:spPr>
                <a:xfrm>
                  <a:off x="1195917" y="383856"/>
                  <a:ext cx="1242240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button  Lesson</a:t>
                  </a:r>
                </a:p>
              </p:txBody>
            </p:sp>
            <p:sp>
              <p:nvSpPr>
                <p:cNvPr id="20" name="TextBox 2"/>
                <p:cNvSpPr txBox="1"/>
                <p:nvPr/>
              </p:nvSpPr>
              <p:spPr>
                <a:xfrm>
                  <a:off x="3397260" y="0"/>
                  <a:ext cx="1413370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button HomePage</a:t>
                  </a:r>
                </a:p>
              </p:txBody>
            </p:sp>
            <p:sp>
              <p:nvSpPr>
                <p:cNvPr id="21" name="TextBox 3"/>
                <p:cNvSpPr txBox="1"/>
                <p:nvPr/>
              </p:nvSpPr>
              <p:spPr>
                <a:xfrm>
                  <a:off x="5640921" y="978842"/>
                  <a:ext cx="1401962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 Button Hiragana</a:t>
                  </a:r>
                </a:p>
              </p:txBody>
            </p:sp>
            <p:sp>
              <p:nvSpPr>
                <p:cNvPr id="22" name="TextBox 4"/>
                <p:cNvSpPr txBox="1"/>
                <p:nvPr/>
              </p:nvSpPr>
              <p:spPr>
                <a:xfrm>
                  <a:off x="4603762" y="1446048"/>
                  <a:ext cx="1384033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Button Katakana</a:t>
                  </a:r>
                </a:p>
              </p:txBody>
            </p:sp>
            <p:sp>
              <p:nvSpPr>
                <p:cNvPr id="23" name="AutoShape 2"/>
                <p:cNvSpPr>
                  <a:spLocks noChangeArrowheads="1"/>
                </p:cNvSpPr>
                <p:nvPr/>
              </p:nvSpPr>
              <p:spPr bwMode="auto">
                <a:xfrm>
                  <a:off x="6866784" y="3474230"/>
                  <a:ext cx="1463311" cy="583934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defRPr sz="1000"/>
                  </a:pPr>
                  <a:r>
                    <a:rPr lang="en-US" sz="1000" b="0" i="0" dirty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SC003</a:t>
                  </a:r>
                </a:p>
                <a:p>
                  <a:pPr algn="ctr" rtl="0">
                    <a:defRPr sz="1000"/>
                  </a:pPr>
                  <a:r>
                    <a:rPr lang="en-US" sz="1000" b="0" i="0" strike="noStrike" dirty="0" err="1">
                      <a:solidFill>
                        <a:srgbClr val="000000"/>
                      </a:solidFill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AlphabetGame</a:t>
                  </a:r>
                  <a:endParaRPr lang="en-US" sz="1000" b="0" i="0" strike="noStrike" dirty="0">
                    <a:solidFill>
                      <a:srgbClr val="000000"/>
                    </a:solidFill>
                    <a:latin typeface="Times New Roman" pitchFamily="18" charset="0"/>
                    <a:ea typeface="MS Gothic" pitchFamily="49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24" name="AutoShape 2498"/>
                <p:cNvCxnSpPr>
                  <a:cxnSpLocks noChangeShapeType="1"/>
                  <a:stCxn id="13" idx="2"/>
                  <a:endCxn id="23" idx="0"/>
                </p:cNvCxnSpPr>
                <p:nvPr/>
              </p:nvCxnSpPr>
              <p:spPr bwMode="auto">
                <a:xfrm flipH="1">
                  <a:off x="7598439" y="1649776"/>
                  <a:ext cx="33224" cy="1824454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5" name="AutoShape 2498"/>
                <p:cNvCxnSpPr>
                  <a:cxnSpLocks noChangeShapeType="1"/>
                  <a:stCxn id="11" idx="2"/>
                  <a:endCxn id="23" idx="0"/>
                </p:cNvCxnSpPr>
                <p:nvPr/>
              </p:nvCxnSpPr>
              <p:spPr bwMode="auto">
                <a:xfrm rot="16200000" flipH="1">
                  <a:off x="6432447" y="2308238"/>
                  <a:ext cx="1042290" cy="1289693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6" name="TextBox 26"/>
                <p:cNvSpPr txBox="1"/>
                <p:nvPr/>
              </p:nvSpPr>
              <p:spPr>
                <a:xfrm>
                  <a:off x="7708190" y="2983731"/>
                  <a:ext cx="1501379" cy="33294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Button </a:t>
                  </a:r>
                </a:p>
                <a:p>
                  <a:pPr algn="ctr"/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Alphabet Game Phonetic</a:t>
                  </a:r>
                </a:p>
              </p:txBody>
            </p:sp>
            <p:sp>
              <p:nvSpPr>
                <p:cNvPr id="27" name="TextBox 206912"/>
                <p:cNvSpPr txBox="1"/>
                <p:nvPr/>
              </p:nvSpPr>
              <p:spPr>
                <a:xfrm>
                  <a:off x="6195582" y="3011649"/>
                  <a:ext cx="1377514" cy="33294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000" dirty="0">
                      <a:latin typeface="Times New Roman" pitchFamily="18" charset="0"/>
                      <a:cs typeface="Times New Roman" pitchFamily="18" charset="0"/>
                    </a:rPr>
                    <a:t>click Button </a:t>
                  </a:r>
                </a:p>
                <a:p>
                  <a:pPr algn="ctr"/>
                  <a:r>
                    <a:rPr lang="en-US" sz="1000" dirty="0">
                      <a:latin typeface="Times New Roman" pitchFamily="18" charset="0"/>
                      <a:cs typeface="Times New Roman" pitchFamily="18" charset="0"/>
                    </a:rPr>
                    <a:t>Alphabet Game Sound</a:t>
                  </a:r>
                </a:p>
              </p:txBody>
            </p:sp>
            <p:sp>
              <p:nvSpPr>
                <p:cNvPr id="28" name="AutoShape 2"/>
                <p:cNvSpPr>
                  <a:spLocks noChangeArrowheads="1"/>
                </p:cNvSpPr>
                <p:nvPr/>
              </p:nvSpPr>
              <p:spPr bwMode="auto">
                <a:xfrm>
                  <a:off x="2772822" y="1960773"/>
                  <a:ext cx="1375833" cy="590548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SC005</a:t>
                  </a:r>
                </a:p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Le</a:t>
                  </a:r>
                  <a:r>
                    <a:rPr lang="en-US" sz="1000" b="0" i="0" baseline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ssonDetails</a:t>
                  </a:r>
                  <a:endPara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29" name="AutoShape 2498"/>
                <p:cNvCxnSpPr>
                  <a:cxnSpLocks noChangeShapeType="1"/>
                  <a:stCxn id="18" idx="2"/>
                  <a:endCxn id="28" idx="0"/>
                </p:cNvCxnSpPr>
                <p:nvPr/>
              </p:nvCxnSpPr>
              <p:spPr bwMode="auto">
                <a:xfrm rot="16200000" flipH="1">
                  <a:off x="1526110" y="26144"/>
                  <a:ext cx="970494" cy="2898764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0" name="TextBox 50"/>
                <p:cNvSpPr txBox="1"/>
                <p:nvPr/>
              </p:nvSpPr>
              <p:spPr>
                <a:xfrm>
                  <a:off x="952483" y="1219939"/>
                  <a:ext cx="1242240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button  Lesson</a:t>
                  </a:r>
                </a:p>
              </p:txBody>
            </p:sp>
            <p:sp>
              <p:nvSpPr>
                <p:cNvPr id="31" name="AutoShape 2"/>
                <p:cNvSpPr>
                  <a:spLocks noChangeArrowheads="1"/>
                </p:cNvSpPr>
                <p:nvPr/>
              </p:nvSpPr>
              <p:spPr bwMode="auto">
                <a:xfrm>
                  <a:off x="2783410" y="3087822"/>
                  <a:ext cx="1354667" cy="570704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SC006</a:t>
                  </a:r>
                </a:p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KanjiDetails</a:t>
                  </a:r>
                </a:p>
              </p:txBody>
            </p:sp>
            <p:cxnSp>
              <p:nvCxnSpPr>
                <p:cNvPr id="32" name="AutoShape 2498"/>
                <p:cNvCxnSpPr>
                  <a:cxnSpLocks noChangeShapeType="1"/>
                  <a:stCxn id="28" idx="2"/>
                  <a:endCxn id="31" idx="0"/>
                </p:cNvCxnSpPr>
                <p:nvPr/>
              </p:nvCxnSpPr>
              <p:spPr bwMode="auto">
                <a:xfrm>
                  <a:off x="3460739" y="2551322"/>
                  <a:ext cx="5" cy="53650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3" name="TextBox 206925"/>
                <p:cNvSpPr txBox="1"/>
                <p:nvPr/>
              </p:nvSpPr>
              <p:spPr>
                <a:xfrm>
                  <a:off x="3090306" y="2739213"/>
                  <a:ext cx="1297654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hyperlink Kanji</a:t>
                  </a:r>
                </a:p>
              </p:txBody>
            </p:sp>
            <p:sp>
              <p:nvSpPr>
                <p:cNvPr id="34" name="AutoShape 2"/>
                <p:cNvSpPr>
                  <a:spLocks noChangeArrowheads="1"/>
                </p:cNvSpPr>
                <p:nvPr/>
              </p:nvSpPr>
              <p:spPr bwMode="auto">
                <a:xfrm>
                  <a:off x="31743" y="1833771"/>
                  <a:ext cx="2180168" cy="590548"/>
                </a:xfrm>
                <a:prstGeom prst="flowChartDisplay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square" lIns="27432" tIns="18288" rIns="27432" bIns="18288" anchor="ctr" upright="1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SC007</a:t>
                  </a:r>
                </a:p>
                <a:p>
                  <a:pPr algn="ctr" rtl="0">
                    <a:lnSpc>
                      <a:spcPts val="1100"/>
                    </a:lnSpc>
                    <a:defRPr sz="1000"/>
                  </a:pPr>
                  <a:r>
                    <a:rPr lang="en-US" sz="1000" b="0" i="0">
                      <a:latin typeface="Times New Roman" pitchFamily="18" charset="0"/>
                      <a:ea typeface="MS Gothic" pitchFamily="49" charset="-128"/>
                      <a:cs typeface="Times New Roman" pitchFamily="18" charset="0"/>
                    </a:rPr>
                    <a:t>LessonGame</a:t>
                  </a:r>
                </a:p>
              </p:txBody>
            </p:sp>
            <p:cxnSp>
              <p:nvCxnSpPr>
                <p:cNvPr id="35" name="AutoShape 2498"/>
                <p:cNvCxnSpPr>
                  <a:cxnSpLocks noChangeShapeType="1"/>
                  <a:stCxn id="28" idx="1"/>
                  <a:endCxn id="34" idx="2"/>
                </p:cNvCxnSpPr>
                <p:nvPr/>
              </p:nvCxnSpPr>
              <p:spPr bwMode="auto">
                <a:xfrm rot="10800000" flipV="1">
                  <a:off x="1121828" y="2256047"/>
                  <a:ext cx="1650995" cy="168272"/>
                </a:xfrm>
                <a:prstGeom prst="bentConnector4">
                  <a:avLst>
                    <a:gd name="adj1" fmla="val 16987"/>
                    <a:gd name="adj2" fmla="val 311326"/>
                  </a:avLst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6" name="TextBox 206939"/>
                <p:cNvSpPr txBox="1"/>
                <p:nvPr/>
              </p:nvSpPr>
              <p:spPr>
                <a:xfrm>
                  <a:off x="243396" y="2800717"/>
                  <a:ext cx="2195679" cy="20489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00">
                      <a:latin typeface="Times New Roman" pitchFamily="18" charset="0"/>
                      <a:cs typeface="Times New Roman" pitchFamily="18" charset="0"/>
                    </a:rPr>
                    <a:t>click Button Lesson multichoice game</a:t>
                  </a: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7663093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4.5.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チーム組織 </a:t>
            </a:r>
            <a:r>
              <a:rPr lang="en-US" altLang="ja-JP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–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(Class Diagram)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93"/>
          <a:stretch/>
        </p:blipFill>
        <p:spPr>
          <a:xfrm>
            <a:off x="2090376" y="1955844"/>
            <a:ext cx="5041586" cy="45719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872" y="1031027"/>
            <a:ext cx="8271228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4.6.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遷移図のオブジェク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ト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(Object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Transition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Diagram) </a:t>
            </a:r>
            <a:endParaRPr lang="en-US" altLang="ja-JP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8022" y="2688450"/>
            <a:ext cx="7806927" cy="3680617"/>
            <a:chOff x="0" y="0"/>
            <a:chExt cx="7263743" cy="304355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462627" y="0"/>
              <a:ext cx="2800350" cy="30435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18288" rIns="0" bIns="0" anchor="t" upright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en-US" sz="1000" b="0" i="0" strike="noStrike">
                  <a:solidFill>
                    <a:srgbClr val="000000"/>
                  </a:solidFill>
                  <a:latin typeface="Times New Roman" pitchFamily="18" charset="0"/>
                  <a:ea typeface="MS Mincho" pitchFamily="49" charset="-128"/>
                  <a:cs typeface="Times New Roman" pitchFamily="18" charset="0"/>
                </a:rPr>
                <a:t>BLLAlphabet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0" y="0"/>
              <a:ext cx="7263743" cy="2900492"/>
              <a:chOff x="0" y="0"/>
              <a:chExt cx="7263743" cy="2900492"/>
            </a:xfrm>
          </p:grpSpPr>
          <p:sp>
            <p:nvSpPr>
              <p:cNvPr id="12" name="Rounded Rectangle 11"/>
              <p:cNvSpPr>
                <a:spLocks noChangeArrowheads="1"/>
              </p:cNvSpPr>
              <p:nvPr/>
            </p:nvSpPr>
            <p:spPr bwMode="auto">
              <a:xfrm>
                <a:off x="2224627" y="1269088"/>
                <a:ext cx="1314450" cy="6391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 lIns="18288" tIns="0" rIns="0" bIns="0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200"/>
                  </a:lnSpc>
                  <a:defRPr sz="1000"/>
                </a:pPr>
                <a:r>
                  <a:rPr lang="en-US" sz="1000" smtClean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GetAlphabet</a:t>
                </a:r>
                <a:endParaRPr lang="en-US" sz="1000" b="0" i="0" strike="noStrike">
                  <a:solidFill>
                    <a:srgbClr val="000000"/>
                  </a:solidFill>
                  <a:latin typeface="Times New Roman" pitchFamily="18" charset="0"/>
                  <a:ea typeface="MS Gothic" pitchFamily="49" charset="-128"/>
                  <a:cs typeface="Times New Roman" pitchFamily="18" charset="0"/>
                </a:endParaRPr>
              </a:p>
              <a:p>
                <a:pPr algn="ctr" rtl="0">
                  <a:defRPr sz="1000"/>
                </a:pPr>
                <a:r>
                  <a:rPr lang="en-US" sz="1000" b="0" i="0" strike="noStrike">
                    <a:solidFill>
                      <a:srgbClr val="000000"/>
                    </a:solidFill>
                    <a:latin typeface="Times New Roman" pitchFamily="18" charset="0"/>
                    <a:ea typeface="ＭＳ ゴシック"/>
                    <a:cs typeface="Times New Roman" pitchFamily="18" charset="0"/>
                  </a:rPr>
                  <a:t>（Action・GET）</a:t>
                </a:r>
              </a:p>
            </p:txBody>
          </p:sp>
          <p:cxnSp>
            <p:nvCxnSpPr>
              <p:cNvPr id="13" name="AutoShape 2498"/>
              <p:cNvCxnSpPr>
                <a:cxnSpLocks noChangeShapeType="1"/>
                <a:stCxn id="12" idx="3"/>
                <a:endCxn id="26" idx="1"/>
              </p:cNvCxnSpPr>
              <p:nvPr/>
            </p:nvCxnSpPr>
            <p:spPr bwMode="auto">
              <a:xfrm flipV="1">
                <a:off x="3539077" y="1018976"/>
                <a:ext cx="958866" cy="569701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28"/>
              <p:cNvCxnSpPr>
                <a:cxnSpLocks noChangeShapeType="1"/>
                <a:stCxn id="17" idx="3"/>
                <a:endCxn id="12" idx="1"/>
              </p:cNvCxnSpPr>
              <p:nvPr/>
            </p:nvCxnSpPr>
            <p:spPr bwMode="auto">
              <a:xfrm>
                <a:off x="1155699" y="579993"/>
                <a:ext cx="1068928" cy="1008683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AutoShape 2498"/>
              <p:cNvCxnSpPr>
                <a:cxnSpLocks noChangeShapeType="1"/>
                <a:stCxn id="25" idx="2"/>
                <a:endCxn id="26" idx="0"/>
              </p:cNvCxnSpPr>
              <p:nvPr/>
            </p:nvCxnSpPr>
            <p:spPr bwMode="auto">
              <a:xfrm flipH="1">
                <a:off x="5198032" y="282535"/>
                <a:ext cx="1215495" cy="44927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2498"/>
              <p:cNvCxnSpPr>
                <a:cxnSpLocks noChangeShapeType="1"/>
                <a:stCxn id="12" idx="2"/>
                <a:endCxn id="24" idx="1"/>
              </p:cNvCxnSpPr>
              <p:nvPr/>
            </p:nvCxnSpPr>
            <p:spPr bwMode="auto">
              <a:xfrm rot="16200000" flipH="1">
                <a:off x="3440881" y="1349235"/>
                <a:ext cx="709694" cy="1827751"/>
              </a:xfrm>
              <a:prstGeom prst="bentConnector2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" name="AutoShape 27"/>
              <p:cNvSpPr>
                <a:spLocks noChangeArrowheads="1"/>
              </p:cNvSpPr>
              <p:nvPr/>
            </p:nvSpPr>
            <p:spPr bwMode="auto">
              <a:xfrm>
                <a:off x="41274" y="297459"/>
                <a:ext cx="1114425" cy="565069"/>
              </a:xfrm>
              <a:prstGeom prst="flowChartDisplay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100"/>
                  </a:lnSpc>
                  <a:defRPr sz="1000"/>
                </a:pPr>
                <a:r>
                  <a:rPr lang="en-US" sz="1000" b="0" i="0" strike="noStrike" baseline="0">
                    <a:solidFill>
                      <a:srgbClr val="000000"/>
                    </a:solidFill>
                    <a:latin typeface="Times New Roman" pitchFamily="18" charset="0"/>
                    <a:ea typeface="ＭＳ ゴシック"/>
                    <a:cs typeface="Times New Roman" pitchFamily="18" charset="0"/>
                  </a:rPr>
                  <a:t>Alphabet PageLoad</a:t>
                </a:r>
              </a:p>
            </p:txBody>
          </p:sp>
          <p:sp>
            <p:nvSpPr>
              <p:cNvPr id="18" name="AutoShape 27"/>
              <p:cNvSpPr>
                <a:spLocks noChangeArrowheads="1"/>
              </p:cNvSpPr>
              <p:nvPr/>
            </p:nvSpPr>
            <p:spPr bwMode="auto">
              <a:xfrm>
                <a:off x="0" y="1917528"/>
                <a:ext cx="1114425" cy="565069"/>
              </a:xfrm>
              <a:prstGeom prst="flowChartDisplay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100"/>
                  </a:lnSpc>
                  <a:defRPr sz="1000"/>
                </a:pPr>
                <a:r>
                  <a:rPr lang="en-US" sz="1000" smtClean="0">
                    <a:latin typeface="Times New Roman" pitchFamily="18" charset="0"/>
                    <a:cs typeface="Times New Roman" pitchFamily="18" charset="0"/>
                  </a:rPr>
                  <a:t>rdgTypeOn changed</a:t>
                </a:r>
                <a:endParaRPr lang="en-US" sz="1000" b="0" i="0" strike="noStrike" baseline="0">
                  <a:solidFill>
                    <a:srgbClr val="000000"/>
                  </a:solidFill>
                  <a:latin typeface="Times New Roman" pitchFamily="18" charset="0"/>
                  <a:ea typeface="ＭＳ ゴシック"/>
                  <a:cs typeface="Times New Roman" pitchFamily="18" charset="0"/>
                </a:endParaRPr>
              </a:p>
            </p:txBody>
          </p:sp>
          <p:cxnSp>
            <p:nvCxnSpPr>
              <p:cNvPr id="19" name="AutoShape 28"/>
              <p:cNvCxnSpPr>
                <a:cxnSpLocks noChangeShapeType="1"/>
                <a:stCxn id="18" idx="3"/>
                <a:endCxn id="12" idx="1"/>
              </p:cNvCxnSpPr>
              <p:nvPr/>
            </p:nvCxnSpPr>
            <p:spPr bwMode="auto">
              <a:xfrm flipV="1">
                <a:off x="1114425" y="1588677"/>
                <a:ext cx="1110202" cy="61138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" name="Text Box 9"/>
              <p:cNvSpPr txBox="1">
                <a:spLocks noChangeArrowheads="1"/>
              </p:cNvSpPr>
              <p:nvPr/>
            </p:nvSpPr>
            <p:spPr bwMode="auto">
              <a:xfrm>
                <a:off x="6432577" y="2302482"/>
                <a:ext cx="831166" cy="14252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27432" tIns="18288" rIns="0" bIns="0" anchor="t" upright="1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defRPr sz="1000"/>
                </a:pPr>
                <a:r>
                  <a:rPr lang="en-US" sz="1000" b="0" i="0" strike="noStrike">
                    <a:solidFill>
                      <a:srgbClr val="000000"/>
                    </a:solidFill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IKKATAKANA</a:t>
                </a:r>
              </a:p>
            </p:txBody>
          </p:sp>
          <p:sp>
            <p:nvSpPr>
              <p:cNvPr id="21" name="AutoShape 8"/>
              <p:cNvSpPr>
                <a:spLocks noChangeArrowheads="1"/>
              </p:cNvSpPr>
              <p:nvPr/>
            </p:nvSpPr>
            <p:spPr bwMode="auto">
              <a:xfrm>
                <a:off x="6413527" y="1691095"/>
                <a:ext cx="733425" cy="565069"/>
              </a:xfrm>
              <a:prstGeom prst="flowChartMagneticDisk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sz="1000" b="0" i="0" strike="noStrike">
                    <a:solidFill>
                      <a:srgbClr val="000000"/>
                    </a:solidFill>
                    <a:latin typeface="Times New Roman" pitchFamily="18" charset="0"/>
                    <a:ea typeface="ＭＳ ゴシック"/>
                    <a:cs typeface="Times New Roman" pitchFamily="18" charset="0"/>
                  </a:rPr>
                  <a:t>DB</a:t>
                </a:r>
              </a:p>
            </p:txBody>
          </p:sp>
          <p:sp>
            <p:nvSpPr>
              <p:cNvPr id="22" name="Text Box 9"/>
              <p:cNvSpPr txBox="1">
                <a:spLocks noChangeArrowheads="1"/>
              </p:cNvSpPr>
              <p:nvPr/>
            </p:nvSpPr>
            <p:spPr bwMode="auto">
              <a:xfrm>
                <a:off x="6432577" y="713283"/>
                <a:ext cx="790898" cy="142523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27432" tIns="18288" rIns="0" bIns="0" anchor="t" upright="1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defRPr sz="1000"/>
                </a:pPr>
                <a:r>
                  <a:rPr lang="en-US" sz="1000" b="0" i="0" strike="noStrike">
                    <a:solidFill>
                      <a:srgbClr val="000000"/>
                    </a:solidFill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IKHIRAGANA</a:t>
                </a:r>
              </a:p>
            </p:txBody>
          </p:sp>
          <p:cxnSp>
            <p:nvCxnSpPr>
              <p:cNvPr id="23" name="AutoShape 2498"/>
              <p:cNvCxnSpPr>
                <a:cxnSpLocks noChangeShapeType="1"/>
                <a:stCxn id="21" idx="2"/>
                <a:endCxn id="26" idx="2"/>
              </p:cNvCxnSpPr>
              <p:nvPr/>
            </p:nvCxnSpPr>
            <p:spPr bwMode="auto">
              <a:xfrm flipH="1" flipV="1">
                <a:off x="5198032" y="1306143"/>
                <a:ext cx="1215495" cy="66748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4" name="AutoShape 2"/>
              <p:cNvSpPr>
                <a:spLocks noChangeArrowheads="1"/>
              </p:cNvSpPr>
              <p:nvPr/>
            </p:nvSpPr>
            <p:spPr bwMode="auto">
              <a:xfrm>
                <a:off x="4709604" y="2335423"/>
                <a:ext cx="1123950" cy="565069"/>
              </a:xfrm>
              <a:prstGeom prst="flowChartDisplay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defRPr sz="1000"/>
                </a:pPr>
                <a:r>
                  <a:rPr lang="en-US" sz="1000" b="0" i="0"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SC002</a:t>
                </a:r>
                <a:endParaRPr lang="en-US" sz="1000" b="0" i="0" strike="noStrike">
                  <a:solidFill>
                    <a:srgbClr val="000000"/>
                  </a:solidFill>
                  <a:latin typeface="Times New Roman" pitchFamily="18" charset="0"/>
                  <a:ea typeface="MS Gothic" pitchFamily="49" charset="-128"/>
                  <a:cs typeface="Times New Roman" pitchFamily="18" charset="0"/>
                </a:endParaRPr>
              </a:p>
            </p:txBody>
          </p:sp>
          <p:sp>
            <p:nvSpPr>
              <p:cNvPr id="25" name="AutoShape 8"/>
              <p:cNvSpPr>
                <a:spLocks noChangeArrowheads="1"/>
              </p:cNvSpPr>
              <p:nvPr/>
            </p:nvSpPr>
            <p:spPr bwMode="auto">
              <a:xfrm>
                <a:off x="6413527" y="0"/>
                <a:ext cx="733425" cy="565069"/>
              </a:xfrm>
              <a:prstGeom prst="flowChartMagneticDisk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sz="1000" b="0" i="0" strike="noStrike">
                    <a:solidFill>
                      <a:srgbClr val="000000"/>
                    </a:solidFill>
                    <a:latin typeface="Times New Roman" pitchFamily="18" charset="0"/>
                    <a:ea typeface="ＭＳ ゴシック"/>
                    <a:cs typeface="Times New Roman" pitchFamily="18" charset="0"/>
                  </a:rPr>
                  <a:t>DB</a:t>
                </a:r>
              </a:p>
            </p:txBody>
          </p:sp>
          <p:sp>
            <p:nvSpPr>
              <p:cNvPr id="26" name="AutoShape 3"/>
              <p:cNvSpPr>
                <a:spLocks noChangeArrowheads="1"/>
              </p:cNvSpPr>
              <p:nvPr/>
            </p:nvSpPr>
            <p:spPr bwMode="auto">
              <a:xfrm>
                <a:off x="4497944" y="731810"/>
                <a:ext cx="1400175" cy="574332"/>
              </a:xfrm>
              <a:prstGeom prst="flowChartOnlineStorag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 lIns="27432" tIns="18288" rIns="27432" bIns="18288" anchor="ctr" upright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200"/>
                  </a:lnSpc>
                  <a:defRPr sz="1000"/>
                </a:pPr>
                <a:r>
                  <a:rPr lang="en-US" sz="1000" b="0" i="0" strike="noStrike">
                    <a:solidFill>
                      <a:sysClr val="windowText" lastClr="000000"/>
                    </a:solidFill>
                    <a:latin typeface="Times New Roman" pitchFamily="18" charset="0"/>
                    <a:ea typeface="MS Gothic" pitchFamily="49" charset="-128"/>
                    <a:cs typeface="Times New Roman" pitchFamily="18" charset="0"/>
                  </a:rPr>
                  <a:t>DALAlphabet</a:t>
                </a:r>
                <a:endParaRPr lang="en-US" sz="1000" b="0" i="0" strike="noStrike">
                  <a:solidFill>
                    <a:srgbClr val="000000"/>
                  </a:solidFill>
                  <a:latin typeface="Times New Roman" pitchFamily="18" charset="0"/>
                  <a:ea typeface="MS Gothic" pitchFamily="49" charset="-128"/>
                  <a:cs typeface="Times New Roman" pitchFamily="18" charset="0"/>
                </a:endParaRPr>
              </a:p>
              <a:p>
                <a:pPr algn="ctr" rtl="0">
                  <a:lnSpc>
                    <a:spcPts val="1000"/>
                  </a:lnSpc>
                  <a:defRPr sz="1000"/>
                </a:pPr>
                <a:endParaRPr lang="en-US" sz="1000" b="0" i="0" strike="noStrike">
                  <a:solidFill>
                    <a:srgbClr val="000000"/>
                  </a:solidFill>
                  <a:latin typeface="Times New Roman" pitchFamily="18" charset="0"/>
                  <a:ea typeface="ＭＳ ゴシック"/>
                  <a:cs typeface="Times New Roman" pitchFamily="18" charset="0"/>
                </a:endParaRPr>
              </a:p>
            </p:txBody>
          </p:sp>
          <p:cxnSp>
            <p:nvCxnSpPr>
              <p:cNvPr id="27" name="AutoShape 2498"/>
              <p:cNvCxnSpPr>
                <a:cxnSpLocks noChangeShapeType="1"/>
                <a:stCxn id="26" idx="0"/>
                <a:endCxn id="12" idx="0"/>
              </p:cNvCxnSpPr>
              <p:nvPr/>
            </p:nvCxnSpPr>
            <p:spPr bwMode="auto">
              <a:xfrm rot="16200000" flipH="1" flipV="1">
                <a:off x="3771303" y="-157641"/>
                <a:ext cx="537279" cy="2316179"/>
              </a:xfrm>
              <a:prstGeom prst="bentConnector3">
                <a:avLst>
                  <a:gd name="adj1" fmla="val -41379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AutoShape 2498"/>
              <p:cNvCxnSpPr>
                <a:cxnSpLocks noChangeShapeType="1"/>
                <a:stCxn id="26" idx="3"/>
                <a:endCxn id="21" idx="1"/>
              </p:cNvCxnSpPr>
              <p:nvPr/>
            </p:nvCxnSpPr>
            <p:spPr bwMode="auto">
              <a:xfrm>
                <a:off x="5664757" y="1018977"/>
                <a:ext cx="1115483" cy="67211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AutoShape 2498"/>
              <p:cNvCxnSpPr>
                <a:cxnSpLocks noChangeShapeType="1"/>
                <a:stCxn id="26" idx="3"/>
                <a:endCxn id="25" idx="3"/>
              </p:cNvCxnSpPr>
              <p:nvPr/>
            </p:nvCxnSpPr>
            <p:spPr bwMode="auto">
              <a:xfrm flipV="1">
                <a:off x="5664757" y="565069"/>
                <a:ext cx="1115483" cy="45390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" name="Rectangle 1"/>
          <p:cNvSpPr/>
          <p:nvPr/>
        </p:nvSpPr>
        <p:spPr>
          <a:xfrm>
            <a:off x="2884429" y="1960295"/>
            <a:ext cx="3026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ルファベッ</a:t>
            </a:r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ト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Alphabet)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/>
          <a:srcRect l="5298"/>
          <a:stretch/>
        </p:blipFill>
        <p:spPr bwMode="auto">
          <a:xfrm>
            <a:off x="177105" y="2688450"/>
            <a:ext cx="8509695" cy="341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5872" y="1031027"/>
            <a:ext cx="8271228" cy="75046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4.6. </a:t>
            </a:r>
            <a:r>
              <a:rPr lang="ja-JP" altLang="en-US" sz="32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遷移図のオブジェク</a:t>
            </a:r>
            <a:r>
              <a:rPr lang="ja-JP" altLang="en-US" sz="32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ト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(Object </a:t>
            </a:r>
            <a:r>
              <a:rPr lang="en-US" altLang="ja-JP" sz="24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Transition </a:t>
            </a:r>
            <a:r>
              <a:rPr lang="en-US" altLang="ja-JP" sz="2400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Diagram) </a:t>
            </a:r>
            <a:endParaRPr lang="en-US" altLang="ja-JP" sz="240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3374" y="124066"/>
            <a:ext cx="665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4.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ソフトウェ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ア詳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細設計</a:t>
            </a:r>
            <a:endParaRPr lang="en-US" altLang="ja-JP" sz="3600" smtClean="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  <a:p>
            <a:pPr marL="1265238" indent="-1265238" algn="ctr"/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Software Details Design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84429" y="2021255"/>
            <a:ext cx="3026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</a:t>
            </a:r>
            <a:r>
              <a:rPr lang="ja-JP" altLang="en-US" sz="24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ルファベッ</a:t>
            </a:r>
            <a:r>
              <a:rPr lang="ja-JP" altLang="en-US" sz="24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ト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Alphabet)</a:t>
            </a:r>
            <a:endParaRPr lang="en-US" sz="20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2139A-E1B1-411B-B7B8-6C332EBE91D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9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4553" y="1288557"/>
            <a:ext cx="6314128" cy="46166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5.1.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スト戦略 </a:t>
            </a: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Test Strategy)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5.2.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スト</a:t>
            </a:r>
            <a:r>
              <a:rPr lang="en-US" altLang="ja-JP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·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プロセス </a:t>
            </a:r>
            <a:r>
              <a:rPr lang="en-US" altLang="ja-JP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Test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Process)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5.3.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スト対象の特徴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Features To Be Tested)</a:t>
            </a: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5.4.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ストケース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Test Case)  </a:t>
            </a: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5.5.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テ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スト結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果</a:t>
            </a: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(Test Result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5.6.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バ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グ一覧</a:t>
            </a:r>
            <a:r>
              <a:rPr 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</a:t>
            </a:r>
            <a:r>
              <a:rPr lang="en-US" altLang="ja-JP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Bug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List)</a:t>
            </a: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5.7. </a:t>
            </a:r>
            <a:r>
              <a:rPr lang="ja-JP" altLang="en-US" sz="28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バ</a:t>
            </a:r>
            <a:r>
              <a:rPr lang="ja-JP" altLang="en-US" sz="28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グの解析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Bug 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Analysis)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990599"/>
            <a:ext cx="7620000" cy="771659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ja-JP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5.1. </a:t>
            </a:r>
            <a:r>
              <a:rPr lang="ja-JP" altLang="en-US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テスト戦略 </a:t>
            </a:r>
            <a:r>
              <a:rPr lang="en-US" altLang="ja-JP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Test Strategy)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87" y="1762259"/>
            <a:ext cx="6688025" cy="48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47700" y="2908300"/>
            <a:ext cx="1524000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prstClr val="white"/>
                </a:solidFill>
              </a:rPr>
              <a:t>単体テスト</a:t>
            </a:r>
            <a:r>
              <a:rPr lang="en-US" dirty="0" smtClean="0">
                <a:solidFill>
                  <a:prstClr val="white"/>
                </a:solidFill>
              </a:rPr>
              <a:t>Unit testing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67000" y="2908300"/>
            <a:ext cx="1524000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prstClr val="white"/>
                </a:solidFill>
              </a:rPr>
              <a:t>統合テスト</a:t>
            </a:r>
            <a:r>
              <a:rPr lang="en-US" dirty="0" smtClean="0">
                <a:solidFill>
                  <a:prstClr val="white"/>
                </a:solidFill>
              </a:rPr>
              <a:t>Integration testing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199" y="2896704"/>
            <a:ext cx="1755913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prstClr val="white"/>
                </a:solidFill>
              </a:rPr>
              <a:t>システムテスト</a:t>
            </a:r>
            <a:r>
              <a:rPr lang="en-US" dirty="0" smtClean="0">
                <a:solidFill>
                  <a:prstClr val="white"/>
                </a:solidFill>
              </a:rPr>
              <a:t>System testing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41435" y="2908300"/>
            <a:ext cx="1524000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prstClr val="white"/>
                </a:solidFill>
              </a:rPr>
              <a:t>受入テスト</a:t>
            </a:r>
            <a:r>
              <a:rPr lang="en-US" dirty="0" smtClean="0">
                <a:solidFill>
                  <a:prstClr val="white"/>
                </a:solidFill>
              </a:rPr>
              <a:t>Acceptance Testing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287" y="4420162"/>
            <a:ext cx="2092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開発</a:t>
            </a:r>
            <a:r>
              <a:rPr lang="ja-JP" altLang="en-US" sz="20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者</a:t>
            </a:r>
            <a:r>
              <a:rPr lang="en-US" sz="200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 </a:t>
            </a:r>
            <a:r>
              <a:rPr 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(Developer</a:t>
            </a:r>
            <a:r>
              <a:rPr lang="en-US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)</a:t>
            </a:r>
            <a:endParaRPr lang="en-US" sz="1200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8200" y="45085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テスタ</a:t>
            </a:r>
            <a:r>
              <a:rPr lang="ja-JP" altLang="en-US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ー  </a:t>
            </a:r>
            <a:r>
              <a:rPr lang="en-US" altLang="ja-JP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(B</a:t>
            </a:r>
            <a:r>
              <a:rPr lang="en-US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y Tester)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7664" y="4420162"/>
            <a:ext cx="2373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顧客  </a:t>
            </a:r>
            <a:r>
              <a:rPr lang="en-US" altLang="ja-JP" dirty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By </a:t>
            </a:r>
            <a:r>
              <a:rPr 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customer)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cxnSp>
        <p:nvCxnSpPr>
          <p:cNvPr id="31" name="Straight Arrow Connector 30"/>
          <p:cNvCxnSpPr>
            <a:stCxn id="9" idx="2"/>
            <a:endCxn id="15" idx="0"/>
          </p:cNvCxnSpPr>
          <p:nvPr/>
        </p:nvCxnSpPr>
        <p:spPr>
          <a:xfrm>
            <a:off x="7603435" y="3746500"/>
            <a:ext cx="10947" cy="673662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1" idx="0"/>
          </p:cNvCxnSpPr>
          <p:nvPr/>
        </p:nvCxnSpPr>
        <p:spPr>
          <a:xfrm flipH="1">
            <a:off x="1398381" y="3746500"/>
            <a:ext cx="11319" cy="673662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2"/>
            <a:endCxn id="14" idx="0"/>
          </p:cNvCxnSpPr>
          <p:nvPr/>
        </p:nvCxnSpPr>
        <p:spPr>
          <a:xfrm>
            <a:off x="3429000" y="3746500"/>
            <a:ext cx="1092200" cy="762000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14" idx="0"/>
          </p:cNvCxnSpPr>
          <p:nvPr/>
        </p:nvCxnSpPr>
        <p:spPr>
          <a:xfrm flipH="1">
            <a:off x="4521200" y="3734904"/>
            <a:ext cx="1004956" cy="773596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209800" y="331580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191000" y="3315804"/>
            <a:ext cx="457200" cy="115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04113" y="3315804"/>
            <a:ext cx="46382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5.1. </a:t>
            </a:r>
            <a:r>
              <a:rPr lang="ja-JP" alt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テスト戦略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Test Strategy)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731520" y="982367"/>
            <a:ext cx="7680960" cy="52629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1.1. </a:t>
            </a:r>
            <a:r>
              <a:rPr lang="ja-JP" alt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アイデ</a:t>
            </a:r>
            <a:r>
              <a:rPr lang="ja-JP" alt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 </a:t>
            </a:r>
            <a:r>
              <a:rPr lang="en-US" altLang="ja-JP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(I</a:t>
            </a: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dea)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1.2. </a:t>
            </a:r>
            <a:r>
              <a:rPr lang="ja-JP" alt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な</a:t>
            </a:r>
            <a:r>
              <a:rPr lang="ja-JP" alt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ぜ </a:t>
            </a:r>
            <a:r>
              <a:rPr lang="en-US" altLang="ja-JP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Web </a:t>
            </a:r>
            <a:r>
              <a:rPr lang="ja-JP" alt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を 選</a:t>
            </a:r>
            <a:r>
              <a:rPr lang="ja-JP" alt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ぶ</a:t>
            </a: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(Why </a:t>
            </a:r>
            <a:r>
              <a:rPr 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is Web</a:t>
            </a: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?)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1.3. </a:t>
            </a:r>
            <a:r>
              <a:rPr lang="ja-JP" alt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現在 の サイト</a:t>
            </a: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(Existing websites)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1.4. </a:t>
            </a:r>
            <a:r>
              <a:rPr lang="en-US" sz="3600" dirty="0" err="1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IKotoba</a:t>
            </a:r>
            <a:r>
              <a:rPr lang="ja-JP" alt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の</a:t>
            </a:r>
            <a:r>
              <a:rPr lang="ja-JP" alt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特徴 </a:t>
            </a: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(Feature </a:t>
            </a:r>
            <a:r>
              <a:rPr lang="en-US" sz="36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of </a:t>
            </a:r>
            <a:r>
              <a:rPr lang="en-US" sz="3600" dirty="0" err="1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Ikotoba</a:t>
            </a:r>
            <a:r>
              <a:rPr lang="en-US" sz="36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endParaRPr lang="en-US" sz="48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7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03" y="1982460"/>
            <a:ext cx="6354062" cy="4367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5.2. </a:t>
            </a:r>
            <a:r>
              <a:rPr lang="ja-JP" alt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テストプロセス 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Test Process)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9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599"/>
            <a:ext cx="7162800" cy="4876800"/>
          </a:xfr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5.3. </a:t>
            </a:r>
            <a:r>
              <a:rPr lang="ja-JP" alt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テスト対象の特徴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Features To Be Tested)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2" y="1760996"/>
            <a:ext cx="7522695" cy="4806166"/>
          </a:xfr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5.4. </a:t>
            </a:r>
            <a:r>
              <a:rPr lang="ja-JP" alt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テストケース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Test Case)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1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099908"/>
              </p:ext>
            </p:extLst>
          </p:nvPr>
        </p:nvGraphicFramePr>
        <p:xfrm>
          <a:off x="594360" y="2240280"/>
          <a:ext cx="8077200" cy="3962400"/>
        </p:xfrm>
        <a:graphic>
          <a:graphicData uri="http://schemas.openxmlformats.org/drawingml/2006/table">
            <a:tbl>
              <a:tblPr/>
              <a:tblGrid>
                <a:gridCol w="1411730"/>
                <a:gridCol w="624865"/>
                <a:gridCol w="624865"/>
                <a:gridCol w="624865"/>
                <a:gridCol w="1133275"/>
                <a:gridCol w="457200"/>
                <a:gridCol w="411406"/>
                <a:gridCol w="624865"/>
                <a:gridCol w="1097329"/>
                <a:gridCol w="1066800"/>
              </a:tblGrid>
              <a:tr h="364958">
                <a:tc>
                  <a:txBody>
                    <a:bodyPr/>
                    <a:lstStyle/>
                    <a:p>
                      <a:pPr algn="l" rtl="0" fontAlgn="b"/>
                      <a:r>
                        <a:rPr lang="vi-VN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 </a:t>
                      </a:r>
                      <a:r>
                        <a:rPr lang="vi-VN" sz="1200" b="0" i="0" u="none" strike="noStrike" dirty="0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Round 1 </a:t>
                      </a:r>
                    </a:p>
                  </a:txBody>
                  <a:tcPr marL="7386" marR="7386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Round 2 </a:t>
                      </a:r>
                    </a:p>
                  </a:txBody>
                  <a:tcPr marL="7386" marR="7386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vi-VN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  </a:t>
                      </a:r>
                    </a:p>
                  </a:txBody>
                  <a:tcPr marL="7386" marR="7386" marT="738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</a:tr>
              <a:tr h="856245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Method</a:t>
                      </a:r>
                      <a:r>
                        <a:rPr lang="vi-VN" sz="1200" b="1" i="0" u="none" strike="noStrike" dirty="0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Pass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Fail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Untested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Number of Bug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Pass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Fail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Untested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Number of Bug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Number of Test Case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Gui</a:t>
                      </a:r>
                      <a:r>
                        <a:rPr lang="vi-VN" sz="1200" b="1" i="0" u="none" strike="noStrike" dirty="0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49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26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69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69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Main Page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130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25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189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190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Management Tool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167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69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236</a:t>
                      </a:r>
                      <a:endParaRPr lang="vi-VN" sz="12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236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Common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Performance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64958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Test Coverage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362</a:t>
                      </a:r>
                      <a:endParaRPr lang="vi-VN" sz="12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149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101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510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511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551449"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2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Successful Coverage</a:t>
                      </a:r>
                      <a:r>
                        <a:rPr lang="vi-VN" sz="1200" b="1" i="0" u="none" strike="noStrike">
                          <a:solidFill>
                            <a:srgbClr val="FFFFFF"/>
                          </a:solidFill>
                          <a:latin typeface="+mj-lt"/>
                        </a:rPr>
                        <a:t> </a:t>
                      </a:r>
                      <a:endParaRPr lang="vi-VN" sz="1200" b="1" i="0" u="none" strike="noStrike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70,84</a:t>
                      </a:r>
                      <a:r>
                        <a:rPr lang="vi-VN" sz="1200" b="1" i="0" u="none" strike="noStrike" smtClean="0">
                          <a:solidFill>
                            <a:srgbClr val="000000"/>
                          </a:solidFill>
                          <a:latin typeface="+mj-lt"/>
                        </a:rPr>
                        <a:t>% </a:t>
                      </a:r>
                      <a:endParaRPr lang="vi-VN" sz="12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99,80 %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  </a:t>
                      </a:r>
                    </a:p>
                  </a:txBody>
                  <a:tcPr marL="7386" marR="7386" marT="738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4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5.5. </a:t>
            </a:r>
            <a:r>
              <a:rPr lang="ja-JP" alt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テスト結果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Test Result)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229600" cy="4648200"/>
          </a:xfr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5.6. </a:t>
            </a:r>
            <a:r>
              <a:rPr lang="ja-JP" alt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バグ一覧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Bug List)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0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444231"/>
              </p:ext>
            </p:extLst>
          </p:nvPr>
        </p:nvGraphicFramePr>
        <p:xfrm>
          <a:off x="496369" y="1760996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838200" y="990599"/>
            <a:ext cx="7620000" cy="771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ja-JP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5.7.</a:t>
            </a:r>
            <a:r>
              <a:rPr lang="ja-JP" alt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バグの解</a:t>
            </a:r>
            <a:r>
              <a:rPr lang="ja-JP" altLang="en-US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析 </a:t>
            </a:r>
            <a:r>
              <a:rPr lang="en-US" altLang="ja-JP" smtClean="0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(</a:t>
            </a:r>
            <a:r>
              <a:rPr lang="en-US">
                <a:ln/>
                <a:solidFill>
                  <a:srgbClr val="0070C0"/>
                </a:solidFill>
                <a:latin typeface="Patrick Hand" panose="00000500000000000000" pitchFamily="2" charset="0"/>
              </a:rPr>
              <a:t>Bug Analysis)</a:t>
            </a:r>
            <a:endParaRPr lang="en-US" dirty="0">
              <a:ln/>
              <a:solidFill>
                <a:srgbClr val="0070C0"/>
              </a:solidFill>
              <a:latin typeface="Patrick Hand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4" y="124066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5.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テスティン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グ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- 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Testing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3400F-7AEC-4E33-A301-03F3249755C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3374" y="312751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6.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学んだ教訓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Lesson learned)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0366" y="1333052"/>
            <a:ext cx="5814243" cy="49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4572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日本のスタイル</a:t>
            </a:r>
            <a:endParaRPr lang="en-US" sz="2400">
              <a:ln/>
              <a:solidFill>
                <a:srgbClr val="002060"/>
              </a:solidFill>
              <a:latin typeface="Segoe Marker" panose="03080602040302020204" pitchFamily="66" charset="0"/>
            </a:endParaRPr>
          </a:p>
          <a:p>
            <a:pPr indent="350838" defTabSz="457200">
              <a:spcBef>
                <a:spcPts val="750"/>
              </a:spcBef>
            </a:pPr>
            <a:r>
              <a:rPr lang="en-US" sz="20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(Japanese Style)</a:t>
            </a:r>
            <a:endParaRPr lang="en-US" sz="2000">
              <a:ln/>
              <a:solidFill>
                <a:srgbClr val="002060"/>
              </a:solidFill>
              <a:latin typeface="Segoe Marker" panose="03080602040302020204" pitchFamily="66" charset="0"/>
            </a:endParaRPr>
          </a:p>
          <a:p>
            <a:pPr marL="342900" indent="-342900" defTabSz="4572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ソフトスキルを改善</a:t>
            </a:r>
            <a:endParaRPr lang="en-US" sz="2400" smtClean="0">
              <a:ln/>
              <a:solidFill>
                <a:srgbClr val="002060"/>
              </a:solidFill>
              <a:latin typeface="Segoe Marker" panose="03080602040302020204" pitchFamily="66" charset="0"/>
            </a:endParaRPr>
          </a:p>
          <a:p>
            <a:pPr indent="350838" defTabSz="457200">
              <a:spcBef>
                <a:spcPts val="750"/>
              </a:spcBef>
            </a:pPr>
            <a:r>
              <a:rPr lang="en-US" sz="20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(Improve </a:t>
            </a:r>
            <a:r>
              <a:rPr lang="en-US" sz="200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soft </a:t>
            </a:r>
            <a:r>
              <a:rPr lang="en-US" sz="20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skills)</a:t>
            </a:r>
            <a:endParaRPr lang="en-US" sz="2000">
              <a:ln/>
              <a:solidFill>
                <a:srgbClr val="002060"/>
              </a:solidFill>
              <a:latin typeface="Segoe Marker" panose="03080602040302020204" pitchFamily="66" charset="0"/>
            </a:endParaRPr>
          </a:p>
          <a:p>
            <a:pPr marL="342900" indent="-342900" defTabSz="4572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40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デザインインターフェイス</a:t>
            </a:r>
            <a:r>
              <a:rPr lang="en-US" sz="24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 </a:t>
            </a:r>
          </a:p>
          <a:p>
            <a:pPr indent="350838" defTabSz="457200">
              <a:spcBef>
                <a:spcPts val="750"/>
              </a:spcBef>
            </a:pPr>
            <a:r>
              <a:rPr lang="en-US" sz="20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(Design interface)</a:t>
            </a:r>
          </a:p>
          <a:p>
            <a:pPr marL="342900" indent="-342900" defTabSz="457200">
              <a:lnSpc>
                <a:spcPct val="200000"/>
              </a:lnSpc>
              <a:spcBef>
                <a:spcPts val="750"/>
              </a:spcBef>
              <a:buFont typeface="Wingdings" panose="05000000000000000000" pitchFamily="2" charset="2"/>
              <a:buChar char="ü"/>
            </a:pPr>
            <a:r>
              <a:rPr lang="ja-JP" altLang="en-US" sz="24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言</a:t>
            </a:r>
            <a:r>
              <a:rPr lang="ja-JP" altLang="en-US" sz="240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語のコーディング改善し</a:t>
            </a:r>
            <a:endParaRPr lang="en-US" sz="2400" smtClean="0">
              <a:ln/>
              <a:solidFill>
                <a:srgbClr val="002060"/>
              </a:solidFill>
              <a:latin typeface="Segoe Marker" panose="03080602040302020204" pitchFamily="66" charset="0"/>
            </a:endParaRPr>
          </a:p>
          <a:p>
            <a:pPr indent="350838" defTabSz="457200">
              <a:spcBef>
                <a:spcPts val="750"/>
              </a:spcBef>
            </a:pPr>
            <a:r>
              <a:rPr lang="en-US" sz="2000" smtClean="0">
                <a:ln/>
                <a:solidFill>
                  <a:srgbClr val="002060"/>
                </a:solidFill>
                <a:latin typeface="Segoe Marker" panose="03080602040302020204" pitchFamily="66" charset="0"/>
              </a:rPr>
              <a:t>(Improve coding language)</a:t>
            </a:r>
            <a:endParaRPr lang="en-US" sz="160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7" y="3831172"/>
            <a:ext cx="3082333" cy="267919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90" t="12181" r="1540" b="5871"/>
          <a:stretch/>
        </p:blipFill>
        <p:spPr>
          <a:xfrm>
            <a:off x="1030310" y="2339791"/>
            <a:ext cx="7275128" cy="3442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3082738" y="1647440"/>
            <a:ext cx="3375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accent2"/>
                </a:solidFill>
                <a:latin typeface=".VnCooper" panose="020B7200000000000000" pitchFamily="34" charset="0"/>
              </a:rPr>
              <a:t>Demo</a:t>
            </a:r>
            <a:r>
              <a:rPr lang="en-US" sz="3200" smtClean="0">
                <a:solidFill>
                  <a:schemeClr val="accent2"/>
                </a:solidFill>
              </a:rPr>
              <a:t> </a:t>
            </a:r>
            <a:r>
              <a:rPr lang="en-US" sz="3200" smtClean="0">
                <a:solidFill>
                  <a:schemeClr val="accent2"/>
                </a:solidFill>
                <a:latin typeface="UTM Showcard" panose="02040603050506020204" pitchFamily="18" charset="0"/>
              </a:rPr>
              <a:t>IKOTOBA</a:t>
            </a:r>
            <a:endParaRPr lang="en-US" sz="3200">
              <a:solidFill>
                <a:schemeClr val="accent2"/>
              </a:solidFill>
              <a:latin typeface="UTM Showcard" panose="02040603050506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3374" y="312751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7.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デモ </a:t>
            </a:r>
            <a:r>
              <a:rPr lang="en-US" altLang="ja-JP" sz="32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(Demo)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61" y="1674540"/>
            <a:ext cx="5427640" cy="3966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4" y="312751"/>
            <a:ext cx="66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8. </a:t>
            </a:r>
            <a:r>
              <a:rPr lang="ja-JP" altLang="en-US" sz="36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質問と回答 </a:t>
            </a:r>
            <a:r>
              <a:rPr lang="en-US" altLang="ja-JP" sz="320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(Q&amp;A)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22570"/>
            <a:ext cx="2309853" cy="18478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79" y="2121285"/>
            <a:ext cx="2266570" cy="16360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03" y="4740592"/>
            <a:ext cx="1461749" cy="185603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020914" y="2649284"/>
            <a:ext cx="1404526" cy="5705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8075397">
            <a:off x="4359417" y="3887564"/>
            <a:ext cx="1587345" cy="5705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3317" y="3649234"/>
            <a:ext cx="2325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ベトナム </a:t>
            </a:r>
            <a:r>
              <a:rPr lang="en-US" altLang="ja-JP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- </a:t>
            </a:r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日本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Vietnam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- Japan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24368" y="3703482"/>
            <a:ext cx="258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コミュニケーション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Communication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8392" y="5297513"/>
            <a:ext cx="2430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日本語を勉強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Study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Japanese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984" y="1160345"/>
            <a:ext cx="8584333" cy="8327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50000"/>
              </a:lnSpc>
            </a:pPr>
            <a:r>
              <a:rPr 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1.1. 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アイデア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(idea)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30" y="2320690"/>
            <a:ext cx="1055164" cy="103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07" y="3775271"/>
            <a:ext cx="1243877" cy="13174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41" y="5504799"/>
            <a:ext cx="1332943" cy="9323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3684" y="2366904"/>
            <a:ext cx="5062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ブリッ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ジ ソ</a:t>
            </a:r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フトウェ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 エ</a:t>
            </a:r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ンジニア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</a:t>
            </a:r>
            <a:r>
              <a:rPr lang="en-US" sz="2000" dirty="0" err="1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BrSE</a:t>
            </a:r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7340" y="4027228"/>
            <a:ext cx="3192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ハイテク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(High technology)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4464" y="5586240"/>
            <a:ext cx="2566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日本のスタイル</a:t>
            </a:r>
            <a:endParaRPr lang="en-US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0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(Japan style)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15" name="Multiply 14"/>
          <p:cNvSpPr/>
          <p:nvPr/>
        </p:nvSpPr>
        <p:spPr>
          <a:xfrm>
            <a:off x="1448429" y="3987192"/>
            <a:ext cx="979567" cy="809477"/>
          </a:xfrm>
          <a:prstGeom prst="mathMultiply">
            <a:avLst>
              <a:gd name="adj1" fmla="val 152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984" y="1160345"/>
            <a:ext cx="8584333" cy="8327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50000"/>
              </a:lnSpc>
            </a:pPr>
            <a:r>
              <a:rPr 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1.1. 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アイデア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(idea)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984" y="1160345"/>
            <a:ext cx="8584333" cy="8327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>
              <a:lnSpc>
                <a:spcPct val="150000"/>
              </a:lnSpc>
            </a:pPr>
            <a:r>
              <a:rPr 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1.2.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なぜ </a:t>
            </a:r>
            <a:r>
              <a:rPr lang="en-US" altLang="ja-JP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Web 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を 選ぶ？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(Why is Web?)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3" y="2914417"/>
            <a:ext cx="2330959" cy="27867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54" y="3725845"/>
            <a:ext cx="928947" cy="1174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54" y="5025106"/>
            <a:ext cx="884834" cy="1298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687" y="2310907"/>
            <a:ext cx="1212607" cy="108991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3" idx="3"/>
            <a:endCxn id="8" idx="1"/>
          </p:cNvCxnSpPr>
          <p:nvPr/>
        </p:nvCxnSpPr>
        <p:spPr>
          <a:xfrm flipV="1">
            <a:off x="3013412" y="2855863"/>
            <a:ext cx="928275" cy="14519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3"/>
            <a:endCxn id="6" idx="1"/>
          </p:cNvCxnSpPr>
          <p:nvPr/>
        </p:nvCxnSpPr>
        <p:spPr>
          <a:xfrm>
            <a:off x="3013412" y="4307814"/>
            <a:ext cx="1005142" cy="1366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  <a:endCxn id="4" idx="1"/>
          </p:cNvCxnSpPr>
          <p:nvPr/>
        </p:nvCxnSpPr>
        <p:spPr>
          <a:xfrm>
            <a:off x="3013412" y="4307814"/>
            <a:ext cx="1005142" cy="53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5610520" y="3773969"/>
            <a:ext cx="950209" cy="74208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028" y="3031494"/>
            <a:ext cx="2424312" cy="4930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338" y="3486728"/>
            <a:ext cx="1293692" cy="126546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8" name="Multiply 17"/>
          <p:cNvSpPr/>
          <p:nvPr/>
        </p:nvSpPr>
        <p:spPr>
          <a:xfrm>
            <a:off x="4181468" y="2497333"/>
            <a:ext cx="641773" cy="643840"/>
          </a:xfrm>
          <a:prstGeom prst="mathMultiply">
            <a:avLst>
              <a:gd name="adj1" fmla="val 152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Multiply 18"/>
          <p:cNvSpPr/>
          <p:nvPr/>
        </p:nvSpPr>
        <p:spPr>
          <a:xfrm>
            <a:off x="4188272" y="3970019"/>
            <a:ext cx="641773" cy="643840"/>
          </a:xfrm>
          <a:prstGeom prst="mathMultiply">
            <a:avLst>
              <a:gd name="adj1" fmla="val 152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Multiply 19"/>
          <p:cNvSpPr/>
          <p:nvPr/>
        </p:nvSpPr>
        <p:spPr>
          <a:xfrm>
            <a:off x="4162140" y="5352204"/>
            <a:ext cx="641773" cy="643840"/>
          </a:xfrm>
          <a:prstGeom prst="mathMultiply">
            <a:avLst>
              <a:gd name="adj1" fmla="val 152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3798" y="5759764"/>
            <a:ext cx="1268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子供</a:t>
            </a:r>
            <a:endParaRPr lang="en-US" sz="280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pPr algn="ctr"/>
            <a:r>
              <a:rPr lang="en-US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(Kids)</a:t>
            </a:r>
            <a:endParaRPr lang="en-US" sz="280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4" y="2817345"/>
            <a:ext cx="1476375" cy="1024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655779" y="2729424"/>
            <a:ext cx="53463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自己学習日本語オンライ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ン</a:t>
            </a:r>
            <a:endParaRPr lang="en-US" altLang="ja-JP" sz="2400" dirty="0" smtClean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(Self Study </a:t>
            </a:r>
            <a:r>
              <a:rPr 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Japanese </a:t>
            </a:r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Online)</a:t>
            </a:r>
          </a:p>
          <a:p>
            <a:r>
              <a:rPr lang="en-US" sz="2400" dirty="0">
                <a:solidFill>
                  <a:prstClr val="black"/>
                </a:solidFill>
                <a:hlinkClick r:id="rId5"/>
              </a:rPr>
              <a:t>http://www.tuhoctiengnhatonline.com/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8659" y="4690449"/>
            <a:ext cx="53508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子供のための日</a:t>
            </a:r>
            <a:r>
              <a:rPr lang="ja-JP" alt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本</a:t>
            </a:r>
            <a:r>
              <a:rPr lang="ja-JP" altLang="en-US" sz="24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語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r>
              <a:rPr lang="en-US" sz="2400" dirty="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(Kid Web Japan)</a:t>
            </a:r>
          </a:p>
          <a:p>
            <a:r>
              <a:rPr lang="en-US" sz="2400" dirty="0">
                <a:solidFill>
                  <a:prstClr val="black"/>
                </a:solidFill>
                <a:hlinkClick r:id="rId6"/>
              </a:rPr>
              <a:t>http://web-japan.org/kidsweb/language/</a:t>
            </a:r>
            <a:endParaRPr lang="en-US" sz="24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952" y="1359364"/>
            <a:ext cx="858433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1.3.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現在 の サイト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(Existing web)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4" y="4800724"/>
            <a:ext cx="1476375" cy="1090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" y="0"/>
            <a:ext cx="1496846" cy="11603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05775" y="286034"/>
            <a:ext cx="438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1. </a:t>
            </a:r>
            <a:r>
              <a:rPr lang="ja-JP" altLang="en-US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導入 </a:t>
            </a:r>
            <a:r>
              <a:rPr lang="en-US" altLang="ja-JP" sz="36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(</a:t>
            </a:r>
            <a:r>
              <a:rPr lang="en-US" sz="2800" smtClean="0">
                <a:ln w="12700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</a:rPr>
              <a:t>Introduction)</a:t>
            </a:r>
            <a:endParaRPr lang="en-US" sz="2800">
              <a:ln w="12700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8005" y="2417630"/>
            <a:ext cx="5282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広告 が たくさん ある </a:t>
            </a:r>
            <a:r>
              <a:rPr lang="en-US" altLang="ja-JP" sz="2000" dirty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- There is a lot </a:t>
            </a:r>
            <a:r>
              <a:rPr lang="en-US" altLang="ja-JP" sz="20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of </a:t>
            </a:r>
            <a:r>
              <a:rPr lang="en-US" altLang="ja-JP" sz="2000" smtClean="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advertising.</a:t>
            </a:r>
            <a:endParaRPr lang="en-US" sz="20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  <a:p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4"/>
          <a:stretch/>
        </p:blipFill>
        <p:spPr bwMode="auto">
          <a:xfrm>
            <a:off x="1683158" y="2844875"/>
            <a:ext cx="6031288" cy="32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4952" y="1359364"/>
            <a:ext cx="858433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1.3.</a:t>
            </a:r>
            <a:r>
              <a:rPr lang="ja-JP" altLang="en-US" sz="36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 現在 の サイト</a:t>
            </a:r>
            <a:r>
              <a:rPr lang="en-US" sz="2800">
                <a:ln/>
                <a:solidFill>
                  <a:srgbClr val="002060"/>
                </a:solidFill>
                <a:latin typeface="Patrick Hand" panose="00000500000000000000" pitchFamily="2" charset="0"/>
              </a:rPr>
              <a:t>(Existing web)</a:t>
            </a:r>
            <a:endParaRPr lang="en-US" sz="3600" dirty="0">
              <a:ln/>
              <a:solidFill>
                <a:srgbClr val="002060"/>
              </a:solidFill>
              <a:latin typeface="Patrick Hand" panose="00000500000000000000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93A19-BD41-4B27-9CC9-D27E3C1B5B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2099</TotalTime>
  <Words>3009</Words>
  <Application>Microsoft Office PowerPoint</Application>
  <PresentationFormat>On-screen Show (4:3)</PresentationFormat>
  <Paragraphs>600</Paragraphs>
  <Slides>48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Office Theme</vt:lpstr>
      <vt:lpstr>3_Office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BacDepDai</dc:creator>
  <cp:lastModifiedBy>ismail - [2010]</cp:lastModifiedBy>
  <cp:revision>250</cp:revision>
  <dcterms:created xsi:type="dcterms:W3CDTF">2013-12-15T17:53:57Z</dcterms:created>
  <dcterms:modified xsi:type="dcterms:W3CDTF">2018-07-26T09:14:45Z</dcterms:modified>
</cp:coreProperties>
</file>